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2" r:id="rId2"/>
    <p:sldId id="283" r:id="rId3"/>
    <p:sldId id="284" r:id="rId4"/>
    <p:sldId id="285" r:id="rId5"/>
    <p:sldId id="271" r:id="rId6"/>
    <p:sldId id="286" r:id="rId7"/>
    <p:sldId id="287" r:id="rId8"/>
    <p:sldId id="288" r:id="rId9"/>
    <p:sldId id="289" r:id="rId10"/>
    <p:sldId id="290" r:id="rId11"/>
    <p:sldId id="293" r:id="rId12"/>
    <p:sldId id="292" r:id="rId13"/>
    <p:sldId id="291" r:id="rId14"/>
    <p:sldId id="294" r:id="rId15"/>
    <p:sldId id="295" r:id="rId16"/>
    <p:sldId id="296" r:id="rId17"/>
    <p:sldId id="297" r:id="rId18"/>
    <p:sldId id="298" r:id="rId1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D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44"/>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28C9A53-B107-494F-8900-B434D4D8C612}" type="datetimeFigureOut">
              <a:rPr lang="en-US" smtClean="0"/>
              <a:t>9/23/2019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94A7542-7A46-4B77-BE60-3EBD8503B787}" type="slidenum">
              <a:rPr lang="en-US" smtClean="0"/>
              <a:t>‹#›</a:t>
            </a:fld>
            <a:endParaRPr lang="en-US"/>
          </a:p>
        </p:txBody>
      </p:sp>
    </p:spTree>
    <p:extLst>
      <p:ext uri="{BB962C8B-B14F-4D97-AF65-F5344CB8AC3E}">
        <p14:creationId xmlns:p14="http://schemas.microsoft.com/office/powerpoint/2010/main" val="917722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A7542-7A46-4B77-BE60-3EBD8503B787}" type="slidenum">
              <a:rPr lang="en-US" smtClean="0"/>
              <a:t>13</a:t>
            </a:fld>
            <a:endParaRPr lang="en-US"/>
          </a:p>
        </p:txBody>
      </p:sp>
    </p:spTree>
    <p:extLst>
      <p:ext uri="{BB962C8B-B14F-4D97-AF65-F5344CB8AC3E}">
        <p14:creationId xmlns:p14="http://schemas.microsoft.com/office/powerpoint/2010/main" val="23406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A7542-7A46-4B77-BE60-3EBD8503B787}" type="slidenum">
              <a:rPr lang="en-US" smtClean="0"/>
              <a:t>14</a:t>
            </a:fld>
            <a:endParaRPr lang="en-US"/>
          </a:p>
        </p:txBody>
      </p:sp>
    </p:spTree>
    <p:extLst>
      <p:ext uri="{BB962C8B-B14F-4D97-AF65-F5344CB8AC3E}">
        <p14:creationId xmlns:p14="http://schemas.microsoft.com/office/powerpoint/2010/main" val="3408255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A7542-7A46-4B77-BE60-3EBD8503B787}" type="slidenum">
              <a:rPr lang="en-US" smtClean="0"/>
              <a:t>15</a:t>
            </a:fld>
            <a:endParaRPr lang="en-US"/>
          </a:p>
        </p:txBody>
      </p:sp>
    </p:spTree>
    <p:extLst>
      <p:ext uri="{BB962C8B-B14F-4D97-AF65-F5344CB8AC3E}">
        <p14:creationId xmlns:p14="http://schemas.microsoft.com/office/powerpoint/2010/main" val="3158248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A7542-7A46-4B77-BE60-3EBD8503B787}" type="slidenum">
              <a:rPr lang="en-US" smtClean="0"/>
              <a:t>16</a:t>
            </a:fld>
            <a:endParaRPr lang="en-US"/>
          </a:p>
        </p:txBody>
      </p:sp>
    </p:spTree>
    <p:extLst>
      <p:ext uri="{BB962C8B-B14F-4D97-AF65-F5344CB8AC3E}">
        <p14:creationId xmlns:p14="http://schemas.microsoft.com/office/powerpoint/2010/main" val="274192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A7542-7A46-4B77-BE60-3EBD8503B787}" type="slidenum">
              <a:rPr lang="en-US" smtClean="0"/>
              <a:t>17</a:t>
            </a:fld>
            <a:endParaRPr lang="en-US"/>
          </a:p>
        </p:txBody>
      </p:sp>
    </p:spTree>
    <p:extLst>
      <p:ext uri="{BB962C8B-B14F-4D97-AF65-F5344CB8AC3E}">
        <p14:creationId xmlns:p14="http://schemas.microsoft.com/office/powerpoint/2010/main" val="339749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A7542-7A46-4B77-BE60-3EBD8503B787}" type="slidenum">
              <a:rPr lang="en-US" smtClean="0"/>
              <a:t>18</a:t>
            </a:fld>
            <a:endParaRPr lang="en-US"/>
          </a:p>
        </p:txBody>
      </p:sp>
    </p:spTree>
    <p:extLst>
      <p:ext uri="{BB962C8B-B14F-4D97-AF65-F5344CB8AC3E}">
        <p14:creationId xmlns:p14="http://schemas.microsoft.com/office/powerpoint/2010/main" val="1542621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33611" y="4354601"/>
            <a:ext cx="390812" cy="661812"/>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D0D86D-2AD1-4807-9973-67336B3E3343}"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D6A8E-CCFA-4A17-BDB6-32CB25F6D398}" type="slidenum">
              <a:rPr lang="en-US" smtClean="0"/>
              <a:t>‹#›</a:t>
            </a:fld>
            <a:endParaRPr lang="en-US"/>
          </a:p>
        </p:txBody>
      </p:sp>
      <p:pic>
        <p:nvPicPr>
          <p:cNvPr id="7" name="Picture 5" descr="OlsenLogo4c_rSG.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2400" y="4360864"/>
            <a:ext cx="365760" cy="64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599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D0D86D-2AD1-4807-9973-67336B3E3343}"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D6A8E-CCFA-4A17-BDB6-32CB25F6D398}" type="slidenum">
              <a:rPr lang="en-US" smtClean="0"/>
              <a:t>‹#›</a:t>
            </a:fld>
            <a:endParaRPr lang="en-US"/>
          </a:p>
        </p:txBody>
      </p:sp>
    </p:spTree>
    <p:extLst>
      <p:ext uri="{BB962C8B-B14F-4D97-AF65-F5344CB8AC3E}">
        <p14:creationId xmlns:p14="http://schemas.microsoft.com/office/powerpoint/2010/main" val="203331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D0D86D-2AD1-4807-9973-67336B3E3343}"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D6A8E-CCFA-4A17-BDB6-32CB25F6D398}" type="slidenum">
              <a:rPr lang="en-US" smtClean="0"/>
              <a:t>‹#›</a:t>
            </a:fld>
            <a:endParaRPr lang="en-US"/>
          </a:p>
        </p:txBody>
      </p:sp>
    </p:spTree>
    <p:extLst>
      <p:ext uri="{BB962C8B-B14F-4D97-AF65-F5344CB8AC3E}">
        <p14:creationId xmlns:p14="http://schemas.microsoft.com/office/powerpoint/2010/main" val="786122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D0D86D-2AD1-4807-9973-67336B3E3343}"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D6A8E-CCFA-4A17-BDB6-32CB25F6D398}" type="slidenum">
              <a:rPr lang="en-US" smtClean="0"/>
              <a:t>‹#›</a:t>
            </a:fld>
            <a:endParaRPr lang="en-US"/>
          </a:p>
        </p:txBody>
      </p:sp>
    </p:spTree>
    <p:extLst>
      <p:ext uri="{BB962C8B-B14F-4D97-AF65-F5344CB8AC3E}">
        <p14:creationId xmlns:p14="http://schemas.microsoft.com/office/powerpoint/2010/main" val="20360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D0D86D-2AD1-4807-9973-67336B3E3343}" type="datetimeFigureOut">
              <a:rPr lang="en-US" smtClean="0"/>
              <a:t>9/23/2019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D6A8E-CCFA-4A17-BDB6-32CB25F6D398}" type="slidenum">
              <a:rPr lang="en-US" smtClean="0"/>
              <a:t>‹#›</a:t>
            </a:fld>
            <a:endParaRPr lang="en-US"/>
          </a:p>
        </p:txBody>
      </p:sp>
    </p:spTree>
    <p:extLst>
      <p:ext uri="{BB962C8B-B14F-4D97-AF65-F5344CB8AC3E}">
        <p14:creationId xmlns:p14="http://schemas.microsoft.com/office/powerpoint/2010/main" val="3118621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D0D86D-2AD1-4807-9973-67336B3E3343}"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D6A8E-CCFA-4A17-BDB6-32CB25F6D398}" type="slidenum">
              <a:rPr lang="en-US" smtClean="0"/>
              <a:t>‹#›</a:t>
            </a:fld>
            <a:endParaRPr lang="en-US"/>
          </a:p>
        </p:txBody>
      </p:sp>
    </p:spTree>
    <p:extLst>
      <p:ext uri="{BB962C8B-B14F-4D97-AF65-F5344CB8AC3E}">
        <p14:creationId xmlns:p14="http://schemas.microsoft.com/office/powerpoint/2010/main" val="161848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D0D86D-2AD1-4807-9973-67336B3E3343}" type="datetimeFigureOut">
              <a:rPr lang="en-US" smtClean="0"/>
              <a:t>9/23/2019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5D6A8E-CCFA-4A17-BDB6-32CB25F6D398}" type="slidenum">
              <a:rPr lang="en-US" smtClean="0"/>
              <a:t>‹#›</a:t>
            </a:fld>
            <a:endParaRPr lang="en-US"/>
          </a:p>
        </p:txBody>
      </p:sp>
    </p:spTree>
    <p:extLst>
      <p:ext uri="{BB962C8B-B14F-4D97-AF65-F5344CB8AC3E}">
        <p14:creationId xmlns:p14="http://schemas.microsoft.com/office/powerpoint/2010/main" val="1342176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D0D86D-2AD1-4807-9973-67336B3E3343}" type="datetimeFigureOut">
              <a:rPr lang="en-US" smtClean="0"/>
              <a:t>9/23/2019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5D6A8E-CCFA-4A17-BDB6-32CB25F6D398}" type="slidenum">
              <a:rPr lang="en-US" smtClean="0"/>
              <a:t>‹#›</a:t>
            </a:fld>
            <a:endParaRPr lang="en-US"/>
          </a:p>
        </p:txBody>
      </p:sp>
    </p:spTree>
    <p:extLst>
      <p:ext uri="{BB962C8B-B14F-4D97-AF65-F5344CB8AC3E}">
        <p14:creationId xmlns:p14="http://schemas.microsoft.com/office/powerpoint/2010/main" val="88508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0D86D-2AD1-4807-9973-67336B3E3343}" type="datetimeFigureOut">
              <a:rPr lang="en-US" smtClean="0"/>
              <a:t>9/23/2019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5D6A8E-CCFA-4A17-BDB6-32CB25F6D398}" type="slidenum">
              <a:rPr lang="en-US" smtClean="0"/>
              <a:t>‹#›</a:t>
            </a:fld>
            <a:endParaRPr lang="en-US"/>
          </a:p>
        </p:txBody>
      </p:sp>
    </p:spTree>
    <p:extLst>
      <p:ext uri="{BB962C8B-B14F-4D97-AF65-F5344CB8AC3E}">
        <p14:creationId xmlns:p14="http://schemas.microsoft.com/office/powerpoint/2010/main" val="410633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D0D86D-2AD1-4807-9973-67336B3E3343}"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D6A8E-CCFA-4A17-BDB6-32CB25F6D398}" type="slidenum">
              <a:rPr lang="en-US" smtClean="0"/>
              <a:t>‹#›</a:t>
            </a:fld>
            <a:endParaRPr lang="en-US"/>
          </a:p>
        </p:txBody>
      </p:sp>
    </p:spTree>
    <p:extLst>
      <p:ext uri="{BB962C8B-B14F-4D97-AF65-F5344CB8AC3E}">
        <p14:creationId xmlns:p14="http://schemas.microsoft.com/office/powerpoint/2010/main" val="2706878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D0D86D-2AD1-4807-9973-67336B3E3343}" type="datetimeFigureOut">
              <a:rPr lang="en-US" smtClean="0"/>
              <a:t>9/23/2019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D6A8E-CCFA-4A17-BDB6-32CB25F6D398}" type="slidenum">
              <a:rPr lang="en-US" smtClean="0"/>
              <a:t>‹#›</a:t>
            </a:fld>
            <a:endParaRPr lang="en-US"/>
          </a:p>
        </p:txBody>
      </p:sp>
    </p:spTree>
    <p:extLst>
      <p:ext uri="{BB962C8B-B14F-4D97-AF65-F5344CB8AC3E}">
        <p14:creationId xmlns:p14="http://schemas.microsoft.com/office/powerpoint/2010/main" val="252658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8D0D86D-2AD1-4807-9973-67336B3E3343}" type="datetimeFigureOut">
              <a:rPr lang="en-US" smtClean="0"/>
              <a:t>9/23/2019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B5D6A8E-CCFA-4A17-BDB6-32CB25F6D398}" type="slidenum">
              <a:rPr lang="en-US" smtClean="0"/>
              <a:t>‹#›</a:t>
            </a:fld>
            <a:endParaRPr lang="en-US"/>
          </a:p>
        </p:txBody>
      </p:sp>
    </p:spTree>
    <p:extLst>
      <p:ext uri="{BB962C8B-B14F-4D97-AF65-F5344CB8AC3E}">
        <p14:creationId xmlns:p14="http://schemas.microsoft.com/office/powerpoint/2010/main" val="148681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object 4"/>
          <p:cNvSpPr/>
          <p:nvPr/>
        </p:nvSpPr>
        <p:spPr>
          <a:xfrm>
            <a:off x="0" y="1"/>
            <a:ext cx="9144000" cy="51435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5" name="object 5"/>
          <p:cNvSpPr txBox="1">
            <a:spLocks/>
          </p:cNvSpPr>
          <p:nvPr/>
        </p:nvSpPr>
        <p:spPr>
          <a:xfrm>
            <a:off x="864819" y="33274"/>
            <a:ext cx="7523480" cy="696595"/>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FLAGLER COUNTY</a:t>
            </a:r>
            <a:r>
              <a:rPr lang="en-US" dirty="0">
                <a:solidFill>
                  <a:srgbClr val="3D6682"/>
                </a:solidFill>
                <a:latin typeface="Century Gothic"/>
                <a:cs typeface="Century Gothic"/>
              </a:rPr>
              <a:t>,</a:t>
            </a:r>
            <a:r>
              <a:rPr lang="en-US" spc="-110" dirty="0">
                <a:solidFill>
                  <a:srgbClr val="3D6682"/>
                </a:solidFill>
                <a:latin typeface="Century Gothic"/>
                <a:cs typeface="Century Gothic"/>
              </a:rPr>
              <a:t> </a:t>
            </a:r>
            <a:r>
              <a:rPr lang="en-US" dirty="0">
                <a:solidFill>
                  <a:srgbClr val="3D6682"/>
                </a:solidFill>
                <a:latin typeface="Century Gothic"/>
                <a:cs typeface="Century Gothic"/>
              </a:rPr>
              <a:t>FLORIDA</a:t>
            </a:r>
          </a:p>
        </p:txBody>
      </p:sp>
      <p:sp>
        <p:nvSpPr>
          <p:cNvPr id="6" name="object 17"/>
          <p:cNvSpPr txBox="1"/>
          <p:nvPr/>
        </p:nvSpPr>
        <p:spPr>
          <a:xfrm>
            <a:off x="217118" y="998346"/>
            <a:ext cx="6945681" cy="2203808"/>
          </a:xfrm>
          <a:prstGeom prst="rect">
            <a:avLst/>
          </a:prstGeom>
        </p:spPr>
        <p:txBody>
          <a:bodyPr vert="horz" wrap="square" lIns="0" tIns="13335" rIns="0" bIns="0" rtlCol="0">
            <a:spAutoFit/>
          </a:bodyPr>
          <a:lstStyle/>
          <a:p>
            <a:pPr marL="12700">
              <a:lnSpc>
                <a:spcPct val="100000"/>
              </a:lnSpc>
              <a:spcBef>
                <a:spcPts val="1505"/>
              </a:spcBef>
            </a:pPr>
            <a:r>
              <a:rPr lang="en-US" sz="2000" b="1" dirty="0">
                <a:latin typeface="Century Gothic"/>
                <a:cs typeface="Century Gothic"/>
              </a:rPr>
              <a:t>Coastal Storm Risk Management Project (CSRM)           for Flagler County, FL</a:t>
            </a:r>
          </a:p>
          <a:p>
            <a:pPr marL="12700">
              <a:lnSpc>
                <a:spcPct val="100000"/>
              </a:lnSpc>
              <a:spcBef>
                <a:spcPts val="1505"/>
              </a:spcBef>
            </a:pPr>
            <a:r>
              <a:rPr lang="en-US" sz="2000" b="1" dirty="0">
                <a:latin typeface="Century Gothic"/>
                <a:cs typeface="Century Gothic"/>
              </a:rPr>
              <a:t>Flagler </a:t>
            </a:r>
            <a:r>
              <a:rPr lang="en-US" sz="2000" b="1" dirty="0" smtClean="0">
                <a:latin typeface="Century Gothic"/>
                <a:cs typeface="Century Gothic"/>
              </a:rPr>
              <a:t>County Commission Briefing</a:t>
            </a:r>
            <a:endParaRPr sz="2000" dirty="0">
              <a:latin typeface="Century Gothic"/>
              <a:cs typeface="Century Gothic"/>
            </a:endParaRPr>
          </a:p>
          <a:p>
            <a:pPr marL="12700">
              <a:lnSpc>
                <a:spcPct val="100000"/>
              </a:lnSpc>
              <a:spcBef>
                <a:spcPts val="1625"/>
              </a:spcBef>
            </a:pPr>
            <a:r>
              <a:rPr sz="1400" b="1" spc="-5" dirty="0">
                <a:latin typeface="Century Gothic"/>
                <a:cs typeface="Century Gothic"/>
              </a:rPr>
              <a:t>U.S. </a:t>
            </a:r>
            <a:r>
              <a:rPr sz="1400" b="1" dirty="0">
                <a:latin typeface="Century Gothic"/>
                <a:cs typeface="Century Gothic"/>
              </a:rPr>
              <a:t>Army </a:t>
            </a:r>
            <a:r>
              <a:rPr sz="1400" b="1" spc="-5" dirty="0">
                <a:latin typeface="Century Gothic"/>
                <a:cs typeface="Century Gothic"/>
              </a:rPr>
              <a:t>Corps </a:t>
            </a:r>
            <a:r>
              <a:rPr sz="1400" b="1" dirty="0">
                <a:latin typeface="Century Gothic"/>
                <a:cs typeface="Century Gothic"/>
              </a:rPr>
              <a:t>of</a:t>
            </a:r>
            <a:r>
              <a:rPr sz="1400" b="1" spc="-60" dirty="0">
                <a:latin typeface="Century Gothic"/>
                <a:cs typeface="Century Gothic"/>
              </a:rPr>
              <a:t> </a:t>
            </a:r>
            <a:r>
              <a:rPr sz="1400" b="1" spc="-5" dirty="0">
                <a:latin typeface="Century Gothic"/>
                <a:cs typeface="Century Gothic"/>
              </a:rPr>
              <a:t>Engineers</a:t>
            </a:r>
            <a:endParaRPr sz="1400" dirty="0">
              <a:latin typeface="Century Gothic"/>
              <a:cs typeface="Century Gothic"/>
            </a:endParaRPr>
          </a:p>
          <a:p>
            <a:pPr marL="12700">
              <a:lnSpc>
                <a:spcPct val="100000"/>
              </a:lnSpc>
            </a:pPr>
            <a:r>
              <a:rPr sz="1400" b="1" spc="-5" dirty="0">
                <a:latin typeface="Century Gothic"/>
                <a:cs typeface="Century Gothic"/>
              </a:rPr>
              <a:t>Jacksonville</a:t>
            </a:r>
            <a:r>
              <a:rPr sz="1400" b="1" spc="-15" dirty="0">
                <a:latin typeface="Century Gothic"/>
                <a:cs typeface="Century Gothic"/>
              </a:rPr>
              <a:t> </a:t>
            </a:r>
            <a:r>
              <a:rPr sz="1400" b="1" spc="-5" dirty="0">
                <a:latin typeface="Century Gothic"/>
                <a:cs typeface="Century Gothic"/>
              </a:rPr>
              <a:t>District</a:t>
            </a:r>
            <a:endParaRPr sz="1400" dirty="0">
              <a:latin typeface="Century Gothic"/>
              <a:cs typeface="Century Gothic"/>
            </a:endParaRPr>
          </a:p>
          <a:p>
            <a:pPr>
              <a:lnSpc>
                <a:spcPct val="100000"/>
              </a:lnSpc>
              <a:spcBef>
                <a:spcPts val="15"/>
              </a:spcBef>
            </a:pPr>
            <a:endParaRPr sz="1450" dirty="0">
              <a:latin typeface="Times New Roman"/>
              <a:cs typeface="Times New Roman"/>
            </a:endParaRPr>
          </a:p>
          <a:p>
            <a:pPr marL="12700">
              <a:lnSpc>
                <a:spcPct val="100000"/>
              </a:lnSpc>
            </a:pPr>
            <a:r>
              <a:rPr lang="en-US" sz="1400" b="1" dirty="0">
                <a:latin typeface="Century Gothic"/>
                <a:cs typeface="Century Gothic"/>
              </a:rPr>
              <a:t>Presented by: Jason Harrah, Project Manager</a:t>
            </a:r>
            <a:endParaRPr sz="1400" dirty="0">
              <a:latin typeface="Century Gothic"/>
              <a:cs typeface="Century Gothic"/>
            </a:endParaRPr>
          </a:p>
        </p:txBody>
      </p:sp>
      <p:sp>
        <p:nvSpPr>
          <p:cNvPr id="7" name="object 15"/>
          <p:cNvSpPr/>
          <p:nvPr/>
        </p:nvSpPr>
        <p:spPr>
          <a:xfrm>
            <a:off x="914399" y="4214937"/>
            <a:ext cx="948134" cy="67601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16"/>
          <p:cNvSpPr/>
          <p:nvPr/>
        </p:nvSpPr>
        <p:spPr>
          <a:xfrm>
            <a:off x="143256" y="4201788"/>
            <a:ext cx="627887" cy="81076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94712" y="1496480"/>
            <a:ext cx="3424593" cy="2568444"/>
          </a:xfrm>
          <a:prstGeom prst="rect">
            <a:avLst/>
          </a:prstGeom>
          <a:ln w="28575">
            <a:solidFill>
              <a:schemeClr val="tx1"/>
            </a:solidFill>
          </a:ln>
        </p:spPr>
      </p:pic>
      <p:sp>
        <p:nvSpPr>
          <p:cNvPr id="11" name="object 13"/>
          <p:cNvSpPr/>
          <p:nvPr/>
        </p:nvSpPr>
        <p:spPr>
          <a:xfrm>
            <a:off x="7585583" y="4721724"/>
            <a:ext cx="1475740" cy="338455"/>
          </a:xfrm>
          <a:custGeom>
            <a:avLst/>
            <a:gdLst/>
            <a:ahLst/>
            <a:cxnLst/>
            <a:rect l="l" t="t" r="r" b="b"/>
            <a:pathLst>
              <a:path w="1475740" h="338454">
                <a:moveTo>
                  <a:pt x="0" y="338327"/>
                </a:moveTo>
                <a:lnTo>
                  <a:pt x="1475231" y="338327"/>
                </a:lnTo>
                <a:lnTo>
                  <a:pt x="1475231" y="0"/>
                </a:lnTo>
                <a:lnTo>
                  <a:pt x="0" y="0"/>
                </a:lnTo>
                <a:lnTo>
                  <a:pt x="0" y="338327"/>
                </a:lnTo>
                <a:close/>
              </a:path>
            </a:pathLst>
          </a:custGeom>
          <a:solidFill>
            <a:srgbClr val="FFFFFF">
              <a:alpha val="70195"/>
            </a:srgbClr>
          </a:solidFill>
        </p:spPr>
        <p:txBody>
          <a:bodyPr wrap="square" lIns="0" tIns="0" rIns="0" bIns="0" rtlCol="0"/>
          <a:lstStyle/>
          <a:p>
            <a:endParaRPr/>
          </a:p>
        </p:txBody>
      </p:sp>
      <p:sp>
        <p:nvSpPr>
          <p:cNvPr id="10" name="object 14"/>
          <p:cNvSpPr txBox="1"/>
          <p:nvPr/>
        </p:nvSpPr>
        <p:spPr>
          <a:xfrm>
            <a:off x="7688579" y="4739860"/>
            <a:ext cx="1336293" cy="258404"/>
          </a:xfrm>
          <a:prstGeom prst="rect">
            <a:avLst/>
          </a:prstGeom>
        </p:spPr>
        <p:txBody>
          <a:bodyPr vert="horz" wrap="square" lIns="0" tIns="12065" rIns="0" bIns="0" rtlCol="0">
            <a:spAutoFit/>
          </a:bodyPr>
          <a:lstStyle/>
          <a:p>
            <a:pPr marL="12700">
              <a:lnSpc>
                <a:spcPct val="100000"/>
              </a:lnSpc>
              <a:spcBef>
                <a:spcPts val="95"/>
              </a:spcBef>
            </a:pPr>
            <a:r>
              <a:rPr lang="en-US" sz="1600" b="1" spc="-5" dirty="0">
                <a:latin typeface="Century Gothic"/>
                <a:cs typeface="Century Gothic"/>
              </a:rPr>
              <a:t>June </a:t>
            </a:r>
            <a:r>
              <a:rPr lang="en-US" sz="1600" b="1" spc="-5" dirty="0" smtClean="0">
                <a:latin typeface="Century Gothic"/>
                <a:cs typeface="Century Gothic"/>
              </a:rPr>
              <a:t>17, </a:t>
            </a:r>
            <a:r>
              <a:rPr lang="en-US" sz="1600" b="1" spc="-5" dirty="0">
                <a:latin typeface="Century Gothic"/>
                <a:cs typeface="Century Gothic"/>
              </a:rPr>
              <a:t>2019</a:t>
            </a:r>
            <a:endParaRPr sz="1600" dirty="0">
              <a:latin typeface="Century Gothic"/>
              <a:cs typeface="Century Gothic"/>
            </a:endParaRPr>
          </a:p>
        </p:txBody>
      </p:sp>
    </p:spTree>
    <p:extLst>
      <p:ext uri="{BB962C8B-B14F-4D97-AF65-F5344CB8AC3E}">
        <p14:creationId xmlns:p14="http://schemas.microsoft.com/office/powerpoint/2010/main" val="144098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80258" cy="5143500"/>
          </a:xfrm>
          <a:prstGeom prst="rect">
            <a:avLst/>
          </a:prstGeom>
        </p:spPr>
      </p:pic>
      <p:sp>
        <p:nvSpPr>
          <p:cNvPr id="5" name="object 5"/>
          <p:cNvSpPr txBox="1">
            <a:spLocks/>
          </p:cNvSpPr>
          <p:nvPr/>
        </p:nvSpPr>
        <p:spPr>
          <a:xfrm>
            <a:off x="405130" y="-47699"/>
            <a:ext cx="8333740" cy="689932"/>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Contractor Staging &amp; Access</a:t>
            </a:r>
            <a:endParaRPr lang="en-US" dirty="0">
              <a:solidFill>
                <a:srgbClr val="3D6682"/>
              </a:solidFill>
              <a:latin typeface="Century Gothic"/>
              <a:cs typeface="Century Gothic"/>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07" t="1123" r="922" b="2167"/>
          <a:stretch/>
        </p:blipFill>
        <p:spPr>
          <a:xfrm>
            <a:off x="1079582" y="671759"/>
            <a:ext cx="6837353" cy="4442214"/>
          </a:xfrm>
          <a:prstGeom prst="rect">
            <a:avLst/>
          </a:prstGeom>
        </p:spPr>
      </p:pic>
    </p:spTree>
    <p:extLst>
      <p:ext uri="{BB962C8B-B14F-4D97-AF65-F5344CB8AC3E}">
        <p14:creationId xmlns:p14="http://schemas.microsoft.com/office/powerpoint/2010/main" val="398235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object 5"/>
          <p:cNvSpPr txBox="1">
            <a:spLocks/>
          </p:cNvSpPr>
          <p:nvPr/>
        </p:nvSpPr>
        <p:spPr>
          <a:xfrm>
            <a:off x="405130" y="-47699"/>
            <a:ext cx="8333740" cy="689932"/>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Real Estate Requirements</a:t>
            </a:r>
            <a:endParaRPr lang="en-US" dirty="0">
              <a:solidFill>
                <a:srgbClr val="3D6682"/>
              </a:solidFill>
              <a:latin typeface="Century Gothic"/>
              <a:cs typeface="Century Gothic"/>
            </a:endParaRPr>
          </a:p>
        </p:txBody>
      </p:sp>
      <p:sp>
        <p:nvSpPr>
          <p:cNvPr id="6" name="Rectangle 5"/>
          <p:cNvSpPr/>
          <p:nvPr/>
        </p:nvSpPr>
        <p:spPr>
          <a:xfrm>
            <a:off x="315883" y="642209"/>
            <a:ext cx="8512233" cy="4264244"/>
          </a:xfrm>
          <a:prstGeom prst="rect">
            <a:avLst/>
          </a:prstGeom>
        </p:spPr>
        <p:txBody>
          <a:bodyPr wrap="square">
            <a:spAutoFit/>
          </a:bodyPr>
          <a:lstStyle/>
          <a:p>
            <a:pPr marL="0" lvl="2" fontAlgn="base">
              <a:lnSpc>
                <a:spcPct val="95000"/>
              </a:lnSpc>
              <a:spcBef>
                <a:spcPct val="0"/>
              </a:spcBef>
              <a:spcAft>
                <a:spcPts val="600"/>
              </a:spcAft>
              <a:defRPr/>
            </a:pPr>
            <a:r>
              <a:rPr lang="en-US" sz="1400" b="1" kern="0" dirty="0">
                <a:solidFill>
                  <a:srgbClr val="000000"/>
                </a:solidFill>
                <a:cs typeface="Calibri" panose="020F0502020204030204" pitchFamily="34" charset="0"/>
              </a:rPr>
              <a:t>Overview</a:t>
            </a:r>
            <a:r>
              <a:rPr lang="en-US" sz="1400" kern="0" dirty="0">
                <a:solidFill>
                  <a:srgbClr val="000000"/>
                </a:solidFill>
                <a:cs typeface="Calibri" panose="020F0502020204030204" pitchFamily="34" charset="0"/>
              </a:rPr>
              <a:t>: The local sponsor of each USACE project (i.e. Flagler County) is required to obtain all lands, easements, rights of way required to construct the project. This includes perpetual storm damage easements, certification of staging/access requirements and FDOT Right of Way Easements.</a:t>
            </a:r>
          </a:p>
          <a:p>
            <a:pPr marL="0" lvl="2" fontAlgn="base">
              <a:lnSpc>
                <a:spcPct val="95000"/>
              </a:lnSpc>
              <a:spcBef>
                <a:spcPct val="0"/>
              </a:spcBef>
              <a:spcAft>
                <a:spcPts val="600"/>
              </a:spcAft>
              <a:defRPr/>
            </a:pPr>
            <a:endParaRPr lang="en-US" sz="1400" b="1" kern="0" dirty="0">
              <a:solidFill>
                <a:srgbClr val="000000"/>
              </a:solidFill>
              <a:cs typeface="Calibri" panose="020F0502020204030204" pitchFamily="34" charset="0"/>
            </a:endParaRPr>
          </a:p>
          <a:p>
            <a:pPr marL="0" lvl="2" fontAlgn="base">
              <a:lnSpc>
                <a:spcPct val="95000"/>
              </a:lnSpc>
              <a:spcBef>
                <a:spcPct val="0"/>
              </a:spcBef>
              <a:spcAft>
                <a:spcPts val="600"/>
              </a:spcAft>
              <a:defRPr/>
            </a:pPr>
            <a:r>
              <a:rPr lang="en-US" sz="1400" b="1" kern="0" dirty="0">
                <a:solidFill>
                  <a:srgbClr val="000000"/>
                </a:solidFill>
                <a:cs typeface="Calibri" panose="020F0502020204030204" pitchFamily="34" charset="0"/>
              </a:rPr>
              <a:t>1.  Staging/Access Requirements</a:t>
            </a:r>
            <a:r>
              <a:rPr lang="en-US" sz="1400" kern="0" dirty="0">
                <a:solidFill>
                  <a:srgbClr val="000000"/>
                </a:solidFill>
                <a:cs typeface="Calibri" panose="020F0502020204030204" pitchFamily="34" charset="0"/>
              </a:rPr>
              <a:t>: North Beach Access at 3</a:t>
            </a:r>
            <a:r>
              <a:rPr lang="en-US" sz="1400" kern="0" baseline="30000" dirty="0">
                <a:solidFill>
                  <a:srgbClr val="000000"/>
                </a:solidFill>
                <a:cs typeface="Calibri" panose="020F0502020204030204" pitchFamily="34" charset="0"/>
              </a:rPr>
              <a:t>rd</a:t>
            </a:r>
            <a:r>
              <a:rPr lang="en-US" sz="1400" kern="0" dirty="0">
                <a:solidFill>
                  <a:srgbClr val="000000"/>
                </a:solidFill>
                <a:cs typeface="Calibri" panose="020F0502020204030204" pitchFamily="34" charset="0"/>
              </a:rPr>
              <a:t> Street, South Beach Access near Water Tower</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North Beach Access – Improvements will be made to the existing ramp to allow vehicle access. This access will be used to fuel equipment, etc. Contractor will leave ramp improvements in place if local sponsor desires.</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South Beach Access – Beach parking area will be closed for duration of construction. This access will be used to move equipment, pipe, etc. Contractor will restore any improvements back to original conditions including vegetation, etc.</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Both properties are owned by City of Flagler Beach.</a:t>
            </a:r>
          </a:p>
          <a:p>
            <a:pPr marL="0" lvl="2" fontAlgn="base">
              <a:lnSpc>
                <a:spcPct val="95000"/>
              </a:lnSpc>
              <a:spcBef>
                <a:spcPct val="0"/>
              </a:spcBef>
              <a:spcAft>
                <a:spcPts val="600"/>
              </a:spcAft>
              <a:defRPr/>
            </a:pPr>
            <a:endParaRPr lang="en-US" sz="1400" b="1" kern="0" dirty="0">
              <a:solidFill>
                <a:srgbClr val="000000"/>
              </a:solidFill>
              <a:cs typeface="Calibri" panose="020F0502020204030204" pitchFamily="34" charset="0"/>
            </a:endParaRPr>
          </a:p>
          <a:p>
            <a:pPr marL="0" lvl="2" fontAlgn="base">
              <a:lnSpc>
                <a:spcPct val="95000"/>
              </a:lnSpc>
              <a:spcBef>
                <a:spcPct val="0"/>
              </a:spcBef>
              <a:spcAft>
                <a:spcPts val="600"/>
              </a:spcAft>
              <a:defRPr/>
            </a:pPr>
            <a:r>
              <a:rPr lang="en-US" sz="1400" b="1" kern="0" dirty="0">
                <a:solidFill>
                  <a:srgbClr val="000000"/>
                </a:solidFill>
                <a:cs typeface="Calibri" panose="020F0502020204030204" pitchFamily="34" charset="0"/>
              </a:rPr>
              <a:t>2.  FDOT Perpetual Easement</a:t>
            </a:r>
            <a:r>
              <a:rPr lang="en-US" sz="1400" kern="0" dirty="0">
                <a:solidFill>
                  <a:srgbClr val="000000"/>
                </a:solidFill>
                <a:cs typeface="Calibri" panose="020F0502020204030204" pitchFamily="34" charset="0"/>
              </a:rPr>
              <a:t>: Easement will allow USACE to construct and restore the dune up to the edge of pavement along A1A. This is critical for each </a:t>
            </a:r>
            <a:r>
              <a:rPr lang="en-US" sz="1400" kern="0" dirty="0" err="1">
                <a:solidFill>
                  <a:srgbClr val="000000"/>
                </a:solidFill>
                <a:cs typeface="Calibri" panose="020F0502020204030204" pitchFamily="34" charset="0"/>
              </a:rPr>
              <a:t>renourishment</a:t>
            </a:r>
            <a:r>
              <a:rPr lang="en-US" sz="1400" kern="0" dirty="0">
                <a:solidFill>
                  <a:srgbClr val="000000"/>
                </a:solidFill>
                <a:cs typeface="Calibri" panose="020F0502020204030204" pitchFamily="34" charset="0"/>
              </a:rPr>
              <a:t> and recovery after major storm events. </a:t>
            </a:r>
          </a:p>
          <a:p>
            <a:pPr marL="742950" lvl="3" indent="-285750" fontAlgn="base">
              <a:lnSpc>
                <a:spcPct val="95000"/>
              </a:lnSpc>
              <a:spcBef>
                <a:spcPct val="0"/>
              </a:spcBef>
              <a:spcAft>
                <a:spcPts val="600"/>
              </a:spcAft>
              <a:buFont typeface="Wingdings" panose="05000000000000000000" pitchFamily="2" charset="2"/>
              <a:buChar char="§"/>
              <a:defRPr/>
            </a:pPr>
            <a:endParaRPr lang="en-US" sz="1400" kern="0" dirty="0">
              <a:solidFill>
                <a:srgbClr val="000000"/>
              </a:solidFill>
              <a:cs typeface="Calibri" panose="020F0502020204030204" pitchFamily="34" charset="0"/>
            </a:endParaRPr>
          </a:p>
          <a:p>
            <a:pPr marL="0" lvl="2" fontAlgn="base">
              <a:lnSpc>
                <a:spcPct val="95000"/>
              </a:lnSpc>
              <a:spcBef>
                <a:spcPct val="0"/>
              </a:spcBef>
              <a:spcAft>
                <a:spcPts val="600"/>
              </a:spcAft>
              <a:defRPr/>
            </a:pPr>
            <a:endParaRPr lang="en-US" sz="1400" kern="0" dirty="0">
              <a:solidFill>
                <a:srgbClr val="000000"/>
              </a:solidFill>
              <a:cs typeface="Calibri" panose="020F0502020204030204" pitchFamily="34" charset="0"/>
            </a:endParaRPr>
          </a:p>
        </p:txBody>
      </p:sp>
    </p:spTree>
    <p:extLst>
      <p:ext uri="{BB962C8B-B14F-4D97-AF65-F5344CB8AC3E}">
        <p14:creationId xmlns:p14="http://schemas.microsoft.com/office/powerpoint/2010/main" val="340250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object 5"/>
          <p:cNvSpPr txBox="1">
            <a:spLocks/>
          </p:cNvSpPr>
          <p:nvPr/>
        </p:nvSpPr>
        <p:spPr>
          <a:xfrm>
            <a:off x="405130" y="-47699"/>
            <a:ext cx="8333740" cy="689932"/>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Real Estate Requirements</a:t>
            </a:r>
            <a:endParaRPr lang="en-US" dirty="0">
              <a:solidFill>
                <a:srgbClr val="3D6682"/>
              </a:solidFill>
              <a:latin typeface="Century Gothic"/>
              <a:cs typeface="Century Gothic"/>
            </a:endParaRPr>
          </a:p>
        </p:txBody>
      </p:sp>
      <p:sp>
        <p:nvSpPr>
          <p:cNvPr id="6" name="Rectangle 5"/>
          <p:cNvSpPr/>
          <p:nvPr/>
        </p:nvSpPr>
        <p:spPr>
          <a:xfrm>
            <a:off x="315883" y="642209"/>
            <a:ext cx="8512233" cy="2677656"/>
          </a:xfrm>
          <a:prstGeom prst="rect">
            <a:avLst/>
          </a:prstGeom>
        </p:spPr>
        <p:txBody>
          <a:bodyPr wrap="square">
            <a:spAutoFit/>
          </a:bodyPr>
          <a:lstStyle/>
          <a:p>
            <a:pPr marL="0" lvl="2" fontAlgn="base">
              <a:lnSpc>
                <a:spcPct val="95000"/>
              </a:lnSpc>
              <a:spcBef>
                <a:spcPct val="0"/>
              </a:spcBef>
              <a:spcAft>
                <a:spcPts val="600"/>
              </a:spcAft>
              <a:defRPr/>
            </a:pPr>
            <a:r>
              <a:rPr lang="en-US" sz="1400" b="1" kern="0" dirty="0">
                <a:solidFill>
                  <a:srgbClr val="000000"/>
                </a:solidFill>
                <a:cs typeface="Calibri" panose="020F0502020204030204" pitchFamily="34" charset="0"/>
              </a:rPr>
              <a:t>Overview</a:t>
            </a:r>
            <a:r>
              <a:rPr lang="en-US" sz="1400" kern="0" dirty="0">
                <a:solidFill>
                  <a:srgbClr val="000000"/>
                </a:solidFill>
                <a:cs typeface="Calibri" panose="020F0502020204030204" pitchFamily="34" charset="0"/>
              </a:rPr>
              <a:t>: The local sponsor of each USACE project (i.e. Flagler County) is required to obtain all lands, easements, rights of way required to construct the project. This includes perpetual storm damage easements, certification of staging/access requirements and FDOT Right of Way Easements.</a:t>
            </a:r>
          </a:p>
          <a:p>
            <a:pPr marL="0" lvl="2" fontAlgn="base">
              <a:lnSpc>
                <a:spcPct val="95000"/>
              </a:lnSpc>
              <a:spcBef>
                <a:spcPct val="0"/>
              </a:spcBef>
              <a:spcAft>
                <a:spcPts val="600"/>
              </a:spcAft>
              <a:defRPr/>
            </a:pPr>
            <a:endParaRPr lang="en-US" sz="1400" b="1" kern="0" dirty="0">
              <a:solidFill>
                <a:srgbClr val="000000"/>
              </a:solidFill>
              <a:cs typeface="Calibri" panose="020F0502020204030204" pitchFamily="34" charset="0"/>
            </a:endParaRPr>
          </a:p>
          <a:p>
            <a:pPr marL="0" lvl="2" fontAlgn="base">
              <a:lnSpc>
                <a:spcPct val="95000"/>
              </a:lnSpc>
              <a:spcBef>
                <a:spcPct val="0"/>
              </a:spcBef>
              <a:spcAft>
                <a:spcPts val="600"/>
              </a:spcAft>
              <a:defRPr/>
            </a:pPr>
            <a:r>
              <a:rPr lang="en-US" sz="1400" b="1" kern="0" dirty="0">
                <a:solidFill>
                  <a:srgbClr val="000000"/>
                </a:solidFill>
                <a:cs typeface="Calibri" panose="020F0502020204030204" pitchFamily="34" charset="0"/>
              </a:rPr>
              <a:t>3.  Perpetual Storm Damage Easements</a:t>
            </a:r>
            <a:r>
              <a:rPr lang="en-US" sz="1400" kern="0" dirty="0">
                <a:solidFill>
                  <a:srgbClr val="000000"/>
                </a:solidFill>
                <a:cs typeface="Calibri" panose="020F0502020204030204" pitchFamily="34" charset="0"/>
              </a:rPr>
              <a:t>: Approximately 139 perpetual easements required for the project. </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41 easements from City of Flagler Beach</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98 easements from private residents</a:t>
            </a:r>
          </a:p>
          <a:p>
            <a:pPr marL="0" lvl="2" fontAlgn="base">
              <a:lnSpc>
                <a:spcPct val="95000"/>
              </a:lnSpc>
              <a:spcBef>
                <a:spcPct val="0"/>
              </a:spcBef>
              <a:spcAft>
                <a:spcPts val="600"/>
              </a:spcAft>
              <a:defRPr/>
            </a:pPr>
            <a:endParaRPr lang="en-US" sz="1400" b="1" kern="0" dirty="0">
              <a:solidFill>
                <a:srgbClr val="000000"/>
              </a:solidFill>
              <a:cs typeface="Calibri" panose="020F0502020204030204" pitchFamily="34" charset="0"/>
            </a:endParaRPr>
          </a:p>
          <a:p>
            <a:pPr marL="742950" lvl="3" indent="-285750" fontAlgn="base">
              <a:lnSpc>
                <a:spcPct val="95000"/>
              </a:lnSpc>
              <a:spcBef>
                <a:spcPct val="0"/>
              </a:spcBef>
              <a:spcAft>
                <a:spcPts val="600"/>
              </a:spcAft>
              <a:buFont typeface="Wingdings" panose="05000000000000000000" pitchFamily="2" charset="2"/>
              <a:buChar char="§"/>
              <a:defRPr/>
            </a:pPr>
            <a:endParaRPr lang="en-US" sz="1400" kern="0" dirty="0">
              <a:solidFill>
                <a:srgbClr val="000000"/>
              </a:solidFill>
              <a:cs typeface="Calibri" panose="020F0502020204030204" pitchFamily="34" charset="0"/>
            </a:endParaRPr>
          </a:p>
          <a:p>
            <a:pPr marL="0" lvl="2" fontAlgn="base">
              <a:lnSpc>
                <a:spcPct val="95000"/>
              </a:lnSpc>
              <a:spcBef>
                <a:spcPct val="0"/>
              </a:spcBef>
              <a:spcAft>
                <a:spcPts val="600"/>
              </a:spcAft>
              <a:defRPr/>
            </a:pPr>
            <a:endParaRPr lang="en-US" sz="1400" kern="0" dirty="0">
              <a:solidFill>
                <a:srgbClr val="000000"/>
              </a:solidFill>
              <a:cs typeface="Calibri" panose="020F0502020204030204" pitchFamily="34" charset="0"/>
            </a:endParaRPr>
          </a:p>
        </p:txBody>
      </p:sp>
      <p:sp>
        <p:nvSpPr>
          <p:cNvPr id="126" name="Freeform 2"/>
          <p:cNvSpPr>
            <a:spLocks/>
          </p:cNvSpPr>
          <p:nvPr/>
        </p:nvSpPr>
        <p:spPr bwMode="auto">
          <a:xfrm>
            <a:off x="5547721" y="4333707"/>
            <a:ext cx="3616074" cy="868031"/>
          </a:xfrm>
          <a:custGeom>
            <a:avLst/>
            <a:gdLst>
              <a:gd name="T0" fmla="*/ 2147483647 w 3523"/>
              <a:gd name="T1" fmla="*/ 2147483647 h 1271"/>
              <a:gd name="T2" fmla="*/ 2147483647 w 3523"/>
              <a:gd name="T3" fmla="*/ 2147483647 h 1271"/>
              <a:gd name="T4" fmla="*/ 2147483647 w 3523"/>
              <a:gd name="T5" fmla="*/ 2147483647 h 1271"/>
              <a:gd name="T6" fmla="*/ 2147483647 w 3523"/>
              <a:gd name="T7" fmla="*/ 2147483647 h 1271"/>
              <a:gd name="T8" fmla="*/ 2147483647 w 3523"/>
              <a:gd name="T9" fmla="*/ 2147483647 h 1271"/>
              <a:gd name="T10" fmla="*/ 2147483647 w 3523"/>
              <a:gd name="T11" fmla="*/ 2147483647 h 1271"/>
              <a:gd name="T12" fmla="*/ 2147483647 w 3523"/>
              <a:gd name="T13" fmla="*/ 2147483647 h 1271"/>
              <a:gd name="T14" fmla="*/ 2147483647 w 3523"/>
              <a:gd name="T15" fmla="*/ 2147483647 h 1271"/>
              <a:gd name="T16" fmla="*/ 2147483647 w 3523"/>
              <a:gd name="T17" fmla="*/ 2147483647 h 1271"/>
              <a:gd name="T18" fmla="*/ 2147483647 w 3523"/>
              <a:gd name="T19" fmla="*/ 2147483647 h 1271"/>
              <a:gd name="T20" fmla="*/ 2147483647 w 3523"/>
              <a:gd name="T21" fmla="*/ 2147483647 h 1271"/>
              <a:gd name="T22" fmla="*/ 2147483647 w 3523"/>
              <a:gd name="T23" fmla="*/ 2147483647 h 1271"/>
              <a:gd name="T24" fmla="*/ 2147483647 w 3523"/>
              <a:gd name="T25" fmla="*/ 0 h 1271"/>
              <a:gd name="T26" fmla="*/ 2147483647 w 3523"/>
              <a:gd name="T27" fmla="*/ 2147483647 h 1271"/>
              <a:gd name="T28" fmla="*/ 2147483647 w 3523"/>
              <a:gd name="T29" fmla="*/ 2147483647 h 1271"/>
              <a:gd name="T30" fmla="*/ 2147483647 w 3523"/>
              <a:gd name="T31" fmla="*/ 2147483647 h 1271"/>
              <a:gd name="T32" fmla="*/ 2147483647 w 3523"/>
              <a:gd name="T33" fmla="*/ 2147483647 h 1271"/>
              <a:gd name="T34" fmla="*/ 2147483647 w 3523"/>
              <a:gd name="T35" fmla="*/ 2147483647 h 1271"/>
              <a:gd name="T36" fmla="*/ 2147483647 w 3523"/>
              <a:gd name="T37" fmla="*/ 2147483647 h 1271"/>
              <a:gd name="T38" fmla="*/ 2147483647 w 3523"/>
              <a:gd name="T39" fmla="*/ 2147483647 h 1271"/>
              <a:gd name="T40" fmla="*/ 2147483647 w 3523"/>
              <a:gd name="T41" fmla="*/ 2147483647 h 1271"/>
              <a:gd name="T42" fmla="*/ 2147483647 w 3523"/>
              <a:gd name="T43" fmla="*/ 2147483647 h 1271"/>
              <a:gd name="T44" fmla="*/ 2147483647 w 3523"/>
              <a:gd name="T45" fmla="*/ 2147483647 h 1271"/>
              <a:gd name="T46" fmla="*/ 2147483647 w 3523"/>
              <a:gd name="T47" fmla="*/ 2147483647 h 1271"/>
              <a:gd name="T48" fmla="*/ 0 w 3523"/>
              <a:gd name="T49" fmla="*/ 2147483647 h 1271"/>
              <a:gd name="T50" fmla="*/ 2147483647 w 3523"/>
              <a:gd name="T51" fmla="*/ 2147483647 h 1271"/>
              <a:gd name="T52" fmla="*/ 2147483647 w 3523"/>
              <a:gd name="T53" fmla="*/ 2147483647 h 12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23"/>
              <a:gd name="T82" fmla="*/ 0 h 1271"/>
              <a:gd name="T83" fmla="*/ 3523 w 3523"/>
              <a:gd name="T84" fmla="*/ 1271 h 1271"/>
              <a:gd name="connsiteX0" fmla="*/ 2909 w 10000"/>
              <a:gd name="connsiteY0" fmla="*/ 2352 h 10000"/>
              <a:gd name="connsiteX1" fmla="*/ 4777 w 10000"/>
              <a:gd name="connsiteY1" fmla="*/ 2352 h 10000"/>
              <a:gd name="connsiteX2" fmla="*/ 5203 w 10000"/>
              <a:gd name="connsiteY2" fmla="*/ 2589 h 10000"/>
              <a:gd name="connsiteX3" fmla="*/ 5331 w 10000"/>
              <a:gd name="connsiteY3" fmla="*/ 2943 h 10000"/>
              <a:gd name="connsiteX4" fmla="*/ 5649 w 10000"/>
              <a:gd name="connsiteY4" fmla="*/ 3234 h 10000"/>
              <a:gd name="connsiteX5" fmla="*/ 6114 w 10000"/>
              <a:gd name="connsiteY5" fmla="*/ 3407 h 10000"/>
              <a:gd name="connsiteX6" fmla="*/ 6497 w 10000"/>
              <a:gd name="connsiteY6" fmla="*/ 2825 h 10000"/>
              <a:gd name="connsiteX7" fmla="*/ 6602 w 10000"/>
              <a:gd name="connsiteY7" fmla="*/ 2054 h 10000"/>
              <a:gd name="connsiteX8" fmla="*/ 6540 w 10000"/>
              <a:gd name="connsiteY8" fmla="*/ 1526 h 10000"/>
              <a:gd name="connsiteX9" fmla="*/ 6412 w 10000"/>
              <a:gd name="connsiteY9" fmla="*/ 881 h 10000"/>
              <a:gd name="connsiteX10" fmla="*/ 6179 w 10000"/>
              <a:gd name="connsiteY10" fmla="*/ 527 h 10000"/>
              <a:gd name="connsiteX11" fmla="*/ 6325 w 10000"/>
              <a:gd name="connsiteY11" fmla="*/ 345 h 10000"/>
              <a:gd name="connsiteX12" fmla="*/ 6370 w 10000"/>
              <a:gd name="connsiteY12" fmla="*/ 0 h 10000"/>
              <a:gd name="connsiteX13" fmla="*/ 6753 w 10000"/>
              <a:gd name="connsiteY13" fmla="*/ 55 h 10000"/>
              <a:gd name="connsiteX14" fmla="*/ 7241 w 10000"/>
              <a:gd name="connsiteY14" fmla="*/ 818 h 10000"/>
              <a:gd name="connsiteX15" fmla="*/ 7601 w 10000"/>
              <a:gd name="connsiteY15" fmla="*/ 1526 h 10000"/>
              <a:gd name="connsiteX16" fmla="*/ 8152 w 10000"/>
              <a:gd name="connsiteY16" fmla="*/ 2054 h 10000"/>
              <a:gd name="connsiteX17" fmla="*/ 8981 w 10000"/>
              <a:gd name="connsiteY17" fmla="*/ 2408 h 10000"/>
              <a:gd name="connsiteX18" fmla="*/ 9852 w 10000"/>
              <a:gd name="connsiteY18" fmla="*/ 2707 h 10000"/>
              <a:gd name="connsiteX19" fmla="*/ 10000 w 10000"/>
              <a:gd name="connsiteY19" fmla="*/ 10000 h 10000"/>
              <a:gd name="connsiteX20" fmla="*/ 7942 w 10000"/>
              <a:gd name="connsiteY20" fmla="*/ 9591 h 10000"/>
              <a:gd name="connsiteX21" fmla="*/ 4672 w 10000"/>
              <a:gd name="connsiteY21" fmla="*/ 8883 h 10000"/>
              <a:gd name="connsiteX22" fmla="*/ 2952 w 10000"/>
              <a:gd name="connsiteY22" fmla="*/ 8529 h 10000"/>
              <a:gd name="connsiteX23" fmla="*/ 1763 w 10000"/>
              <a:gd name="connsiteY23" fmla="*/ 5232 h 10000"/>
              <a:gd name="connsiteX24" fmla="*/ 0 w 10000"/>
              <a:gd name="connsiteY24" fmla="*/ 2880 h 10000"/>
              <a:gd name="connsiteX25" fmla="*/ 213 w 10000"/>
              <a:gd name="connsiteY25" fmla="*/ 1880 h 10000"/>
              <a:gd name="connsiteX26" fmla="*/ 2909 w 10000"/>
              <a:gd name="connsiteY26" fmla="*/ 2352 h 10000"/>
              <a:gd name="connsiteX0" fmla="*/ 2909 w 10000"/>
              <a:gd name="connsiteY0" fmla="*/ 2319 h 9967"/>
              <a:gd name="connsiteX1" fmla="*/ 4777 w 10000"/>
              <a:gd name="connsiteY1" fmla="*/ 2319 h 9967"/>
              <a:gd name="connsiteX2" fmla="*/ 5203 w 10000"/>
              <a:gd name="connsiteY2" fmla="*/ 2556 h 9967"/>
              <a:gd name="connsiteX3" fmla="*/ 5331 w 10000"/>
              <a:gd name="connsiteY3" fmla="*/ 2910 h 9967"/>
              <a:gd name="connsiteX4" fmla="*/ 5649 w 10000"/>
              <a:gd name="connsiteY4" fmla="*/ 3201 h 9967"/>
              <a:gd name="connsiteX5" fmla="*/ 6114 w 10000"/>
              <a:gd name="connsiteY5" fmla="*/ 3374 h 9967"/>
              <a:gd name="connsiteX6" fmla="*/ 6497 w 10000"/>
              <a:gd name="connsiteY6" fmla="*/ 2792 h 9967"/>
              <a:gd name="connsiteX7" fmla="*/ 6602 w 10000"/>
              <a:gd name="connsiteY7" fmla="*/ 2021 h 9967"/>
              <a:gd name="connsiteX8" fmla="*/ 6540 w 10000"/>
              <a:gd name="connsiteY8" fmla="*/ 1493 h 9967"/>
              <a:gd name="connsiteX9" fmla="*/ 6412 w 10000"/>
              <a:gd name="connsiteY9" fmla="*/ 848 h 9967"/>
              <a:gd name="connsiteX10" fmla="*/ 6179 w 10000"/>
              <a:gd name="connsiteY10" fmla="*/ 494 h 9967"/>
              <a:gd name="connsiteX11" fmla="*/ 6325 w 10000"/>
              <a:gd name="connsiteY11" fmla="*/ 312 h 9967"/>
              <a:gd name="connsiteX12" fmla="*/ 6483 w 10000"/>
              <a:gd name="connsiteY12" fmla="*/ 0 h 9967"/>
              <a:gd name="connsiteX13" fmla="*/ 6753 w 10000"/>
              <a:gd name="connsiteY13" fmla="*/ 22 h 9967"/>
              <a:gd name="connsiteX14" fmla="*/ 7241 w 10000"/>
              <a:gd name="connsiteY14" fmla="*/ 785 h 9967"/>
              <a:gd name="connsiteX15" fmla="*/ 7601 w 10000"/>
              <a:gd name="connsiteY15" fmla="*/ 1493 h 9967"/>
              <a:gd name="connsiteX16" fmla="*/ 8152 w 10000"/>
              <a:gd name="connsiteY16" fmla="*/ 2021 h 9967"/>
              <a:gd name="connsiteX17" fmla="*/ 8981 w 10000"/>
              <a:gd name="connsiteY17" fmla="*/ 2375 h 9967"/>
              <a:gd name="connsiteX18" fmla="*/ 9852 w 10000"/>
              <a:gd name="connsiteY18" fmla="*/ 2674 h 9967"/>
              <a:gd name="connsiteX19" fmla="*/ 10000 w 10000"/>
              <a:gd name="connsiteY19" fmla="*/ 9967 h 9967"/>
              <a:gd name="connsiteX20" fmla="*/ 7942 w 10000"/>
              <a:gd name="connsiteY20" fmla="*/ 9558 h 9967"/>
              <a:gd name="connsiteX21" fmla="*/ 4672 w 10000"/>
              <a:gd name="connsiteY21" fmla="*/ 8850 h 9967"/>
              <a:gd name="connsiteX22" fmla="*/ 2952 w 10000"/>
              <a:gd name="connsiteY22" fmla="*/ 8496 h 9967"/>
              <a:gd name="connsiteX23" fmla="*/ 1763 w 10000"/>
              <a:gd name="connsiteY23" fmla="*/ 5199 h 9967"/>
              <a:gd name="connsiteX24" fmla="*/ 0 w 10000"/>
              <a:gd name="connsiteY24" fmla="*/ 2847 h 9967"/>
              <a:gd name="connsiteX25" fmla="*/ 213 w 10000"/>
              <a:gd name="connsiteY25" fmla="*/ 1847 h 9967"/>
              <a:gd name="connsiteX26" fmla="*/ 2909 w 10000"/>
              <a:gd name="connsiteY26" fmla="*/ 2319 h 9967"/>
              <a:gd name="connsiteX0" fmla="*/ 2909 w 10000"/>
              <a:gd name="connsiteY0" fmla="*/ 2327 h 10000"/>
              <a:gd name="connsiteX1" fmla="*/ 4777 w 10000"/>
              <a:gd name="connsiteY1" fmla="*/ 2327 h 10000"/>
              <a:gd name="connsiteX2" fmla="*/ 5203 w 10000"/>
              <a:gd name="connsiteY2" fmla="*/ 2564 h 10000"/>
              <a:gd name="connsiteX3" fmla="*/ 5331 w 10000"/>
              <a:gd name="connsiteY3" fmla="*/ 2920 h 10000"/>
              <a:gd name="connsiteX4" fmla="*/ 5649 w 10000"/>
              <a:gd name="connsiteY4" fmla="*/ 3212 h 10000"/>
              <a:gd name="connsiteX5" fmla="*/ 6114 w 10000"/>
              <a:gd name="connsiteY5" fmla="*/ 3385 h 10000"/>
              <a:gd name="connsiteX6" fmla="*/ 6497 w 10000"/>
              <a:gd name="connsiteY6" fmla="*/ 2801 h 10000"/>
              <a:gd name="connsiteX7" fmla="*/ 6602 w 10000"/>
              <a:gd name="connsiteY7" fmla="*/ 2028 h 10000"/>
              <a:gd name="connsiteX8" fmla="*/ 6540 w 10000"/>
              <a:gd name="connsiteY8" fmla="*/ 1498 h 10000"/>
              <a:gd name="connsiteX9" fmla="*/ 6412 w 10000"/>
              <a:gd name="connsiteY9" fmla="*/ 851 h 10000"/>
              <a:gd name="connsiteX10" fmla="*/ 6346 w 10000"/>
              <a:gd name="connsiteY10" fmla="*/ 646 h 10000"/>
              <a:gd name="connsiteX11" fmla="*/ 6325 w 10000"/>
              <a:gd name="connsiteY11" fmla="*/ 313 h 10000"/>
              <a:gd name="connsiteX12" fmla="*/ 6483 w 10000"/>
              <a:gd name="connsiteY12" fmla="*/ 0 h 10000"/>
              <a:gd name="connsiteX13" fmla="*/ 6753 w 10000"/>
              <a:gd name="connsiteY13" fmla="*/ 22 h 10000"/>
              <a:gd name="connsiteX14" fmla="*/ 7241 w 10000"/>
              <a:gd name="connsiteY14" fmla="*/ 788 h 10000"/>
              <a:gd name="connsiteX15" fmla="*/ 7601 w 10000"/>
              <a:gd name="connsiteY15" fmla="*/ 1498 h 10000"/>
              <a:gd name="connsiteX16" fmla="*/ 8152 w 10000"/>
              <a:gd name="connsiteY16" fmla="*/ 2028 h 10000"/>
              <a:gd name="connsiteX17" fmla="*/ 8981 w 10000"/>
              <a:gd name="connsiteY17" fmla="*/ 2383 h 10000"/>
              <a:gd name="connsiteX18" fmla="*/ 9852 w 10000"/>
              <a:gd name="connsiteY18" fmla="*/ 2683 h 10000"/>
              <a:gd name="connsiteX19" fmla="*/ 10000 w 10000"/>
              <a:gd name="connsiteY19" fmla="*/ 10000 h 10000"/>
              <a:gd name="connsiteX20" fmla="*/ 7942 w 10000"/>
              <a:gd name="connsiteY20" fmla="*/ 9590 h 10000"/>
              <a:gd name="connsiteX21" fmla="*/ 4672 w 10000"/>
              <a:gd name="connsiteY21" fmla="*/ 8879 h 10000"/>
              <a:gd name="connsiteX22" fmla="*/ 2952 w 10000"/>
              <a:gd name="connsiteY22" fmla="*/ 8524 h 10000"/>
              <a:gd name="connsiteX23" fmla="*/ 1763 w 10000"/>
              <a:gd name="connsiteY23" fmla="*/ 5216 h 10000"/>
              <a:gd name="connsiteX24" fmla="*/ 0 w 10000"/>
              <a:gd name="connsiteY24" fmla="*/ 2856 h 10000"/>
              <a:gd name="connsiteX25" fmla="*/ 213 w 10000"/>
              <a:gd name="connsiteY25" fmla="*/ 1853 h 10000"/>
              <a:gd name="connsiteX26" fmla="*/ 2909 w 10000"/>
              <a:gd name="connsiteY26" fmla="*/ 2327 h 10000"/>
              <a:gd name="connsiteX0" fmla="*/ 2909 w 10000"/>
              <a:gd name="connsiteY0" fmla="*/ 2327 h 10000"/>
              <a:gd name="connsiteX1" fmla="*/ 4777 w 10000"/>
              <a:gd name="connsiteY1" fmla="*/ 2327 h 10000"/>
              <a:gd name="connsiteX2" fmla="*/ 5203 w 10000"/>
              <a:gd name="connsiteY2" fmla="*/ 2564 h 10000"/>
              <a:gd name="connsiteX3" fmla="*/ 5331 w 10000"/>
              <a:gd name="connsiteY3" fmla="*/ 2920 h 10000"/>
              <a:gd name="connsiteX4" fmla="*/ 5649 w 10000"/>
              <a:gd name="connsiteY4" fmla="*/ 3212 h 10000"/>
              <a:gd name="connsiteX5" fmla="*/ 6114 w 10000"/>
              <a:gd name="connsiteY5" fmla="*/ 3385 h 10000"/>
              <a:gd name="connsiteX6" fmla="*/ 6497 w 10000"/>
              <a:gd name="connsiteY6" fmla="*/ 2801 h 10000"/>
              <a:gd name="connsiteX7" fmla="*/ 6602 w 10000"/>
              <a:gd name="connsiteY7" fmla="*/ 2028 h 10000"/>
              <a:gd name="connsiteX8" fmla="*/ 6540 w 10000"/>
              <a:gd name="connsiteY8" fmla="*/ 1498 h 10000"/>
              <a:gd name="connsiteX9" fmla="*/ 6412 w 10000"/>
              <a:gd name="connsiteY9" fmla="*/ 851 h 10000"/>
              <a:gd name="connsiteX10" fmla="*/ 6346 w 10000"/>
              <a:gd name="connsiteY10" fmla="*/ 646 h 10000"/>
              <a:gd name="connsiteX11" fmla="*/ 6389 w 10000"/>
              <a:gd name="connsiteY11" fmla="*/ 330 h 10000"/>
              <a:gd name="connsiteX12" fmla="*/ 6483 w 10000"/>
              <a:gd name="connsiteY12" fmla="*/ 0 h 10000"/>
              <a:gd name="connsiteX13" fmla="*/ 6753 w 10000"/>
              <a:gd name="connsiteY13" fmla="*/ 22 h 10000"/>
              <a:gd name="connsiteX14" fmla="*/ 7241 w 10000"/>
              <a:gd name="connsiteY14" fmla="*/ 788 h 10000"/>
              <a:gd name="connsiteX15" fmla="*/ 7601 w 10000"/>
              <a:gd name="connsiteY15" fmla="*/ 1498 h 10000"/>
              <a:gd name="connsiteX16" fmla="*/ 8152 w 10000"/>
              <a:gd name="connsiteY16" fmla="*/ 2028 h 10000"/>
              <a:gd name="connsiteX17" fmla="*/ 8981 w 10000"/>
              <a:gd name="connsiteY17" fmla="*/ 2383 h 10000"/>
              <a:gd name="connsiteX18" fmla="*/ 9852 w 10000"/>
              <a:gd name="connsiteY18" fmla="*/ 2683 h 10000"/>
              <a:gd name="connsiteX19" fmla="*/ 10000 w 10000"/>
              <a:gd name="connsiteY19" fmla="*/ 10000 h 10000"/>
              <a:gd name="connsiteX20" fmla="*/ 7942 w 10000"/>
              <a:gd name="connsiteY20" fmla="*/ 9590 h 10000"/>
              <a:gd name="connsiteX21" fmla="*/ 4672 w 10000"/>
              <a:gd name="connsiteY21" fmla="*/ 8879 h 10000"/>
              <a:gd name="connsiteX22" fmla="*/ 2952 w 10000"/>
              <a:gd name="connsiteY22" fmla="*/ 8524 h 10000"/>
              <a:gd name="connsiteX23" fmla="*/ 1763 w 10000"/>
              <a:gd name="connsiteY23" fmla="*/ 5216 h 10000"/>
              <a:gd name="connsiteX24" fmla="*/ 0 w 10000"/>
              <a:gd name="connsiteY24" fmla="*/ 2856 h 10000"/>
              <a:gd name="connsiteX25" fmla="*/ 213 w 10000"/>
              <a:gd name="connsiteY25" fmla="*/ 1853 h 10000"/>
              <a:gd name="connsiteX26" fmla="*/ 2909 w 10000"/>
              <a:gd name="connsiteY26" fmla="*/ 2327 h 10000"/>
              <a:gd name="connsiteX0" fmla="*/ 2909 w 10000"/>
              <a:gd name="connsiteY0" fmla="*/ 2305 h 9978"/>
              <a:gd name="connsiteX1" fmla="*/ 4777 w 10000"/>
              <a:gd name="connsiteY1" fmla="*/ 2305 h 9978"/>
              <a:gd name="connsiteX2" fmla="*/ 5203 w 10000"/>
              <a:gd name="connsiteY2" fmla="*/ 2542 h 9978"/>
              <a:gd name="connsiteX3" fmla="*/ 5331 w 10000"/>
              <a:gd name="connsiteY3" fmla="*/ 2898 h 9978"/>
              <a:gd name="connsiteX4" fmla="*/ 5649 w 10000"/>
              <a:gd name="connsiteY4" fmla="*/ 3190 h 9978"/>
              <a:gd name="connsiteX5" fmla="*/ 6114 w 10000"/>
              <a:gd name="connsiteY5" fmla="*/ 3363 h 9978"/>
              <a:gd name="connsiteX6" fmla="*/ 6497 w 10000"/>
              <a:gd name="connsiteY6" fmla="*/ 2779 h 9978"/>
              <a:gd name="connsiteX7" fmla="*/ 6602 w 10000"/>
              <a:gd name="connsiteY7" fmla="*/ 2006 h 9978"/>
              <a:gd name="connsiteX8" fmla="*/ 6540 w 10000"/>
              <a:gd name="connsiteY8" fmla="*/ 1476 h 9978"/>
              <a:gd name="connsiteX9" fmla="*/ 6412 w 10000"/>
              <a:gd name="connsiteY9" fmla="*/ 829 h 9978"/>
              <a:gd name="connsiteX10" fmla="*/ 6346 w 10000"/>
              <a:gd name="connsiteY10" fmla="*/ 624 h 9978"/>
              <a:gd name="connsiteX11" fmla="*/ 6389 w 10000"/>
              <a:gd name="connsiteY11" fmla="*/ 308 h 9978"/>
              <a:gd name="connsiteX12" fmla="*/ 6558 w 10000"/>
              <a:gd name="connsiteY12" fmla="*/ 45 h 9978"/>
              <a:gd name="connsiteX13" fmla="*/ 6753 w 10000"/>
              <a:gd name="connsiteY13" fmla="*/ 0 h 9978"/>
              <a:gd name="connsiteX14" fmla="*/ 7241 w 10000"/>
              <a:gd name="connsiteY14" fmla="*/ 766 h 9978"/>
              <a:gd name="connsiteX15" fmla="*/ 7601 w 10000"/>
              <a:gd name="connsiteY15" fmla="*/ 1476 h 9978"/>
              <a:gd name="connsiteX16" fmla="*/ 8152 w 10000"/>
              <a:gd name="connsiteY16" fmla="*/ 2006 h 9978"/>
              <a:gd name="connsiteX17" fmla="*/ 8981 w 10000"/>
              <a:gd name="connsiteY17" fmla="*/ 2361 h 9978"/>
              <a:gd name="connsiteX18" fmla="*/ 9852 w 10000"/>
              <a:gd name="connsiteY18" fmla="*/ 2661 h 9978"/>
              <a:gd name="connsiteX19" fmla="*/ 10000 w 10000"/>
              <a:gd name="connsiteY19" fmla="*/ 9978 h 9978"/>
              <a:gd name="connsiteX20" fmla="*/ 7942 w 10000"/>
              <a:gd name="connsiteY20" fmla="*/ 9568 h 9978"/>
              <a:gd name="connsiteX21" fmla="*/ 4672 w 10000"/>
              <a:gd name="connsiteY21" fmla="*/ 8857 h 9978"/>
              <a:gd name="connsiteX22" fmla="*/ 2952 w 10000"/>
              <a:gd name="connsiteY22" fmla="*/ 8502 h 9978"/>
              <a:gd name="connsiteX23" fmla="*/ 1763 w 10000"/>
              <a:gd name="connsiteY23" fmla="*/ 5194 h 9978"/>
              <a:gd name="connsiteX24" fmla="*/ 0 w 10000"/>
              <a:gd name="connsiteY24" fmla="*/ 2834 h 9978"/>
              <a:gd name="connsiteX25" fmla="*/ 213 w 10000"/>
              <a:gd name="connsiteY25" fmla="*/ 1831 h 9978"/>
              <a:gd name="connsiteX26" fmla="*/ 2909 w 10000"/>
              <a:gd name="connsiteY26" fmla="*/ 2305 h 9978"/>
              <a:gd name="connsiteX0" fmla="*/ 2909 w 10000"/>
              <a:gd name="connsiteY0" fmla="*/ 2310 h 10000"/>
              <a:gd name="connsiteX1" fmla="*/ 4777 w 10000"/>
              <a:gd name="connsiteY1" fmla="*/ 2310 h 10000"/>
              <a:gd name="connsiteX2" fmla="*/ 5203 w 10000"/>
              <a:gd name="connsiteY2" fmla="*/ 2548 h 10000"/>
              <a:gd name="connsiteX3" fmla="*/ 5331 w 10000"/>
              <a:gd name="connsiteY3" fmla="*/ 2904 h 10000"/>
              <a:gd name="connsiteX4" fmla="*/ 5649 w 10000"/>
              <a:gd name="connsiteY4" fmla="*/ 3197 h 10000"/>
              <a:gd name="connsiteX5" fmla="*/ 6114 w 10000"/>
              <a:gd name="connsiteY5" fmla="*/ 3370 h 10000"/>
              <a:gd name="connsiteX6" fmla="*/ 6497 w 10000"/>
              <a:gd name="connsiteY6" fmla="*/ 2785 h 10000"/>
              <a:gd name="connsiteX7" fmla="*/ 6602 w 10000"/>
              <a:gd name="connsiteY7" fmla="*/ 2010 h 10000"/>
              <a:gd name="connsiteX8" fmla="*/ 6540 w 10000"/>
              <a:gd name="connsiteY8" fmla="*/ 1479 h 10000"/>
              <a:gd name="connsiteX9" fmla="*/ 6466 w 10000"/>
              <a:gd name="connsiteY9" fmla="*/ 1116 h 10000"/>
              <a:gd name="connsiteX10" fmla="*/ 6346 w 10000"/>
              <a:gd name="connsiteY10" fmla="*/ 625 h 10000"/>
              <a:gd name="connsiteX11" fmla="*/ 6389 w 10000"/>
              <a:gd name="connsiteY11" fmla="*/ 309 h 10000"/>
              <a:gd name="connsiteX12" fmla="*/ 6558 w 10000"/>
              <a:gd name="connsiteY12" fmla="*/ 45 h 10000"/>
              <a:gd name="connsiteX13" fmla="*/ 6753 w 10000"/>
              <a:gd name="connsiteY13" fmla="*/ 0 h 10000"/>
              <a:gd name="connsiteX14" fmla="*/ 7241 w 10000"/>
              <a:gd name="connsiteY14" fmla="*/ 768 h 10000"/>
              <a:gd name="connsiteX15" fmla="*/ 7601 w 10000"/>
              <a:gd name="connsiteY15" fmla="*/ 1479 h 10000"/>
              <a:gd name="connsiteX16" fmla="*/ 8152 w 10000"/>
              <a:gd name="connsiteY16" fmla="*/ 2010 h 10000"/>
              <a:gd name="connsiteX17" fmla="*/ 8981 w 10000"/>
              <a:gd name="connsiteY17" fmla="*/ 2366 h 10000"/>
              <a:gd name="connsiteX18" fmla="*/ 9852 w 10000"/>
              <a:gd name="connsiteY18" fmla="*/ 2667 h 10000"/>
              <a:gd name="connsiteX19" fmla="*/ 10000 w 10000"/>
              <a:gd name="connsiteY19" fmla="*/ 10000 h 10000"/>
              <a:gd name="connsiteX20" fmla="*/ 7942 w 10000"/>
              <a:gd name="connsiteY20" fmla="*/ 9589 h 10000"/>
              <a:gd name="connsiteX21" fmla="*/ 4672 w 10000"/>
              <a:gd name="connsiteY21" fmla="*/ 8877 h 10000"/>
              <a:gd name="connsiteX22" fmla="*/ 2952 w 10000"/>
              <a:gd name="connsiteY22" fmla="*/ 8521 h 10000"/>
              <a:gd name="connsiteX23" fmla="*/ 1763 w 10000"/>
              <a:gd name="connsiteY23" fmla="*/ 5205 h 10000"/>
              <a:gd name="connsiteX24" fmla="*/ 0 w 10000"/>
              <a:gd name="connsiteY24" fmla="*/ 2840 h 10000"/>
              <a:gd name="connsiteX25" fmla="*/ 213 w 10000"/>
              <a:gd name="connsiteY25" fmla="*/ 1835 h 10000"/>
              <a:gd name="connsiteX26" fmla="*/ 2909 w 10000"/>
              <a:gd name="connsiteY26" fmla="*/ 2310 h 10000"/>
              <a:gd name="connsiteX0" fmla="*/ 2909 w 10000"/>
              <a:gd name="connsiteY0" fmla="*/ 2310 h 10000"/>
              <a:gd name="connsiteX1" fmla="*/ 4777 w 10000"/>
              <a:gd name="connsiteY1" fmla="*/ 2310 h 10000"/>
              <a:gd name="connsiteX2" fmla="*/ 5203 w 10000"/>
              <a:gd name="connsiteY2" fmla="*/ 2548 h 10000"/>
              <a:gd name="connsiteX3" fmla="*/ 5331 w 10000"/>
              <a:gd name="connsiteY3" fmla="*/ 2904 h 10000"/>
              <a:gd name="connsiteX4" fmla="*/ 5649 w 10000"/>
              <a:gd name="connsiteY4" fmla="*/ 3197 h 10000"/>
              <a:gd name="connsiteX5" fmla="*/ 6114 w 10000"/>
              <a:gd name="connsiteY5" fmla="*/ 3370 h 10000"/>
              <a:gd name="connsiteX6" fmla="*/ 6497 w 10000"/>
              <a:gd name="connsiteY6" fmla="*/ 2785 h 10000"/>
              <a:gd name="connsiteX7" fmla="*/ 6602 w 10000"/>
              <a:gd name="connsiteY7" fmla="*/ 2010 h 10000"/>
              <a:gd name="connsiteX8" fmla="*/ 6540 w 10000"/>
              <a:gd name="connsiteY8" fmla="*/ 1479 h 10000"/>
              <a:gd name="connsiteX9" fmla="*/ 6466 w 10000"/>
              <a:gd name="connsiteY9" fmla="*/ 1116 h 10000"/>
              <a:gd name="connsiteX10" fmla="*/ 6335 w 10000"/>
              <a:gd name="connsiteY10" fmla="*/ 776 h 10000"/>
              <a:gd name="connsiteX11" fmla="*/ 6389 w 10000"/>
              <a:gd name="connsiteY11" fmla="*/ 309 h 10000"/>
              <a:gd name="connsiteX12" fmla="*/ 6558 w 10000"/>
              <a:gd name="connsiteY12" fmla="*/ 45 h 10000"/>
              <a:gd name="connsiteX13" fmla="*/ 6753 w 10000"/>
              <a:gd name="connsiteY13" fmla="*/ 0 h 10000"/>
              <a:gd name="connsiteX14" fmla="*/ 7241 w 10000"/>
              <a:gd name="connsiteY14" fmla="*/ 768 h 10000"/>
              <a:gd name="connsiteX15" fmla="*/ 7601 w 10000"/>
              <a:gd name="connsiteY15" fmla="*/ 1479 h 10000"/>
              <a:gd name="connsiteX16" fmla="*/ 8152 w 10000"/>
              <a:gd name="connsiteY16" fmla="*/ 2010 h 10000"/>
              <a:gd name="connsiteX17" fmla="*/ 8981 w 10000"/>
              <a:gd name="connsiteY17" fmla="*/ 2366 h 10000"/>
              <a:gd name="connsiteX18" fmla="*/ 9852 w 10000"/>
              <a:gd name="connsiteY18" fmla="*/ 2667 h 10000"/>
              <a:gd name="connsiteX19" fmla="*/ 10000 w 10000"/>
              <a:gd name="connsiteY19" fmla="*/ 10000 h 10000"/>
              <a:gd name="connsiteX20" fmla="*/ 7942 w 10000"/>
              <a:gd name="connsiteY20" fmla="*/ 9589 h 10000"/>
              <a:gd name="connsiteX21" fmla="*/ 4672 w 10000"/>
              <a:gd name="connsiteY21" fmla="*/ 8877 h 10000"/>
              <a:gd name="connsiteX22" fmla="*/ 2952 w 10000"/>
              <a:gd name="connsiteY22" fmla="*/ 8521 h 10000"/>
              <a:gd name="connsiteX23" fmla="*/ 1763 w 10000"/>
              <a:gd name="connsiteY23" fmla="*/ 5205 h 10000"/>
              <a:gd name="connsiteX24" fmla="*/ 0 w 10000"/>
              <a:gd name="connsiteY24" fmla="*/ 2840 h 10000"/>
              <a:gd name="connsiteX25" fmla="*/ 213 w 10000"/>
              <a:gd name="connsiteY25" fmla="*/ 1835 h 10000"/>
              <a:gd name="connsiteX26" fmla="*/ 2909 w 10000"/>
              <a:gd name="connsiteY26" fmla="*/ 2310 h 10000"/>
              <a:gd name="connsiteX0" fmla="*/ 2909 w 10000"/>
              <a:gd name="connsiteY0" fmla="*/ 2310 h 10000"/>
              <a:gd name="connsiteX1" fmla="*/ 4777 w 10000"/>
              <a:gd name="connsiteY1" fmla="*/ 2310 h 10000"/>
              <a:gd name="connsiteX2" fmla="*/ 5203 w 10000"/>
              <a:gd name="connsiteY2" fmla="*/ 2548 h 10000"/>
              <a:gd name="connsiteX3" fmla="*/ 5331 w 10000"/>
              <a:gd name="connsiteY3" fmla="*/ 2904 h 10000"/>
              <a:gd name="connsiteX4" fmla="*/ 5649 w 10000"/>
              <a:gd name="connsiteY4" fmla="*/ 3197 h 10000"/>
              <a:gd name="connsiteX5" fmla="*/ 6114 w 10000"/>
              <a:gd name="connsiteY5" fmla="*/ 3370 h 10000"/>
              <a:gd name="connsiteX6" fmla="*/ 6497 w 10000"/>
              <a:gd name="connsiteY6" fmla="*/ 2785 h 10000"/>
              <a:gd name="connsiteX7" fmla="*/ 6602 w 10000"/>
              <a:gd name="connsiteY7" fmla="*/ 2010 h 10000"/>
              <a:gd name="connsiteX8" fmla="*/ 6540 w 10000"/>
              <a:gd name="connsiteY8" fmla="*/ 1479 h 10000"/>
              <a:gd name="connsiteX9" fmla="*/ 6466 w 10000"/>
              <a:gd name="connsiteY9" fmla="*/ 1116 h 10000"/>
              <a:gd name="connsiteX10" fmla="*/ 6335 w 10000"/>
              <a:gd name="connsiteY10" fmla="*/ 776 h 10000"/>
              <a:gd name="connsiteX11" fmla="*/ 6432 w 10000"/>
              <a:gd name="connsiteY11" fmla="*/ 477 h 10000"/>
              <a:gd name="connsiteX12" fmla="*/ 6558 w 10000"/>
              <a:gd name="connsiteY12" fmla="*/ 45 h 10000"/>
              <a:gd name="connsiteX13" fmla="*/ 6753 w 10000"/>
              <a:gd name="connsiteY13" fmla="*/ 0 h 10000"/>
              <a:gd name="connsiteX14" fmla="*/ 7241 w 10000"/>
              <a:gd name="connsiteY14" fmla="*/ 768 h 10000"/>
              <a:gd name="connsiteX15" fmla="*/ 7601 w 10000"/>
              <a:gd name="connsiteY15" fmla="*/ 1479 h 10000"/>
              <a:gd name="connsiteX16" fmla="*/ 8152 w 10000"/>
              <a:gd name="connsiteY16" fmla="*/ 2010 h 10000"/>
              <a:gd name="connsiteX17" fmla="*/ 8981 w 10000"/>
              <a:gd name="connsiteY17" fmla="*/ 2366 h 10000"/>
              <a:gd name="connsiteX18" fmla="*/ 9852 w 10000"/>
              <a:gd name="connsiteY18" fmla="*/ 2667 h 10000"/>
              <a:gd name="connsiteX19" fmla="*/ 10000 w 10000"/>
              <a:gd name="connsiteY19" fmla="*/ 10000 h 10000"/>
              <a:gd name="connsiteX20" fmla="*/ 7942 w 10000"/>
              <a:gd name="connsiteY20" fmla="*/ 9589 h 10000"/>
              <a:gd name="connsiteX21" fmla="*/ 4672 w 10000"/>
              <a:gd name="connsiteY21" fmla="*/ 8877 h 10000"/>
              <a:gd name="connsiteX22" fmla="*/ 2952 w 10000"/>
              <a:gd name="connsiteY22" fmla="*/ 8521 h 10000"/>
              <a:gd name="connsiteX23" fmla="*/ 1763 w 10000"/>
              <a:gd name="connsiteY23" fmla="*/ 5205 h 10000"/>
              <a:gd name="connsiteX24" fmla="*/ 0 w 10000"/>
              <a:gd name="connsiteY24" fmla="*/ 2840 h 10000"/>
              <a:gd name="connsiteX25" fmla="*/ 213 w 10000"/>
              <a:gd name="connsiteY25" fmla="*/ 1835 h 10000"/>
              <a:gd name="connsiteX26" fmla="*/ 2909 w 10000"/>
              <a:gd name="connsiteY26" fmla="*/ 2310 h 10000"/>
              <a:gd name="connsiteX0" fmla="*/ 2909 w 10000"/>
              <a:gd name="connsiteY0" fmla="*/ 2310 h 10000"/>
              <a:gd name="connsiteX1" fmla="*/ 4777 w 10000"/>
              <a:gd name="connsiteY1" fmla="*/ 2310 h 10000"/>
              <a:gd name="connsiteX2" fmla="*/ 5203 w 10000"/>
              <a:gd name="connsiteY2" fmla="*/ 2548 h 10000"/>
              <a:gd name="connsiteX3" fmla="*/ 5331 w 10000"/>
              <a:gd name="connsiteY3" fmla="*/ 2904 h 10000"/>
              <a:gd name="connsiteX4" fmla="*/ 5649 w 10000"/>
              <a:gd name="connsiteY4" fmla="*/ 3197 h 10000"/>
              <a:gd name="connsiteX5" fmla="*/ 6114 w 10000"/>
              <a:gd name="connsiteY5" fmla="*/ 3370 h 10000"/>
              <a:gd name="connsiteX6" fmla="*/ 6497 w 10000"/>
              <a:gd name="connsiteY6" fmla="*/ 2785 h 10000"/>
              <a:gd name="connsiteX7" fmla="*/ 6602 w 10000"/>
              <a:gd name="connsiteY7" fmla="*/ 2010 h 10000"/>
              <a:gd name="connsiteX8" fmla="*/ 6540 w 10000"/>
              <a:gd name="connsiteY8" fmla="*/ 1479 h 10000"/>
              <a:gd name="connsiteX9" fmla="*/ 6466 w 10000"/>
              <a:gd name="connsiteY9" fmla="*/ 1116 h 10000"/>
              <a:gd name="connsiteX10" fmla="*/ 6335 w 10000"/>
              <a:gd name="connsiteY10" fmla="*/ 776 h 10000"/>
              <a:gd name="connsiteX11" fmla="*/ 6432 w 10000"/>
              <a:gd name="connsiteY11" fmla="*/ 477 h 10000"/>
              <a:gd name="connsiteX12" fmla="*/ 6612 w 10000"/>
              <a:gd name="connsiteY12" fmla="*/ 380 h 10000"/>
              <a:gd name="connsiteX13" fmla="*/ 6753 w 10000"/>
              <a:gd name="connsiteY13" fmla="*/ 0 h 10000"/>
              <a:gd name="connsiteX14" fmla="*/ 7241 w 10000"/>
              <a:gd name="connsiteY14" fmla="*/ 768 h 10000"/>
              <a:gd name="connsiteX15" fmla="*/ 7601 w 10000"/>
              <a:gd name="connsiteY15" fmla="*/ 1479 h 10000"/>
              <a:gd name="connsiteX16" fmla="*/ 8152 w 10000"/>
              <a:gd name="connsiteY16" fmla="*/ 2010 h 10000"/>
              <a:gd name="connsiteX17" fmla="*/ 8981 w 10000"/>
              <a:gd name="connsiteY17" fmla="*/ 2366 h 10000"/>
              <a:gd name="connsiteX18" fmla="*/ 9852 w 10000"/>
              <a:gd name="connsiteY18" fmla="*/ 2667 h 10000"/>
              <a:gd name="connsiteX19" fmla="*/ 10000 w 10000"/>
              <a:gd name="connsiteY19" fmla="*/ 10000 h 10000"/>
              <a:gd name="connsiteX20" fmla="*/ 7942 w 10000"/>
              <a:gd name="connsiteY20" fmla="*/ 9589 h 10000"/>
              <a:gd name="connsiteX21" fmla="*/ 4672 w 10000"/>
              <a:gd name="connsiteY21" fmla="*/ 8877 h 10000"/>
              <a:gd name="connsiteX22" fmla="*/ 2952 w 10000"/>
              <a:gd name="connsiteY22" fmla="*/ 8521 h 10000"/>
              <a:gd name="connsiteX23" fmla="*/ 1763 w 10000"/>
              <a:gd name="connsiteY23" fmla="*/ 5205 h 10000"/>
              <a:gd name="connsiteX24" fmla="*/ 0 w 10000"/>
              <a:gd name="connsiteY24" fmla="*/ 2840 h 10000"/>
              <a:gd name="connsiteX25" fmla="*/ 213 w 10000"/>
              <a:gd name="connsiteY25" fmla="*/ 1835 h 10000"/>
              <a:gd name="connsiteX26" fmla="*/ 2909 w 10000"/>
              <a:gd name="connsiteY26" fmla="*/ 2310 h 10000"/>
              <a:gd name="connsiteX0" fmla="*/ 2909 w 10000"/>
              <a:gd name="connsiteY0" fmla="*/ 1930 h 9620"/>
              <a:gd name="connsiteX1" fmla="*/ 4777 w 10000"/>
              <a:gd name="connsiteY1" fmla="*/ 1930 h 9620"/>
              <a:gd name="connsiteX2" fmla="*/ 5203 w 10000"/>
              <a:gd name="connsiteY2" fmla="*/ 2168 h 9620"/>
              <a:gd name="connsiteX3" fmla="*/ 5331 w 10000"/>
              <a:gd name="connsiteY3" fmla="*/ 2524 h 9620"/>
              <a:gd name="connsiteX4" fmla="*/ 5649 w 10000"/>
              <a:gd name="connsiteY4" fmla="*/ 2817 h 9620"/>
              <a:gd name="connsiteX5" fmla="*/ 6114 w 10000"/>
              <a:gd name="connsiteY5" fmla="*/ 2990 h 9620"/>
              <a:gd name="connsiteX6" fmla="*/ 6497 w 10000"/>
              <a:gd name="connsiteY6" fmla="*/ 2405 h 9620"/>
              <a:gd name="connsiteX7" fmla="*/ 6602 w 10000"/>
              <a:gd name="connsiteY7" fmla="*/ 1630 h 9620"/>
              <a:gd name="connsiteX8" fmla="*/ 6540 w 10000"/>
              <a:gd name="connsiteY8" fmla="*/ 1099 h 9620"/>
              <a:gd name="connsiteX9" fmla="*/ 6466 w 10000"/>
              <a:gd name="connsiteY9" fmla="*/ 736 h 9620"/>
              <a:gd name="connsiteX10" fmla="*/ 6335 w 10000"/>
              <a:gd name="connsiteY10" fmla="*/ 396 h 9620"/>
              <a:gd name="connsiteX11" fmla="*/ 6432 w 10000"/>
              <a:gd name="connsiteY11" fmla="*/ 97 h 9620"/>
              <a:gd name="connsiteX12" fmla="*/ 6612 w 10000"/>
              <a:gd name="connsiteY12" fmla="*/ 0 h 9620"/>
              <a:gd name="connsiteX13" fmla="*/ 6893 w 10000"/>
              <a:gd name="connsiteY13" fmla="*/ 273 h 9620"/>
              <a:gd name="connsiteX14" fmla="*/ 7241 w 10000"/>
              <a:gd name="connsiteY14" fmla="*/ 388 h 9620"/>
              <a:gd name="connsiteX15" fmla="*/ 7601 w 10000"/>
              <a:gd name="connsiteY15" fmla="*/ 1099 h 9620"/>
              <a:gd name="connsiteX16" fmla="*/ 8152 w 10000"/>
              <a:gd name="connsiteY16" fmla="*/ 1630 h 9620"/>
              <a:gd name="connsiteX17" fmla="*/ 8981 w 10000"/>
              <a:gd name="connsiteY17" fmla="*/ 1986 h 9620"/>
              <a:gd name="connsiteX18" fmla="*/ 9852 w 10000"/>
              <a:gd name="connsiteY18" fmla="*/ 2287 h 9620"/>
              <a:gd name="connsiteX19" fmla="*/ 10000 w 10000"/>
              <a:gd name="connsiteY19" fmla="*/ 9620 h 9620"/>
              <a:gd name="connsiteX20" fmla="*/ 7942 w 10000"/>
              <a:gd name="connsiteY20" fmla="*/ 9209 h 9620"/>
              <a:gd name="connsiteX21" fmla="*/ 4672 w 10000"/>
              <a:gd name="connsiteY21" fmla="*/ 8497 h 9620"/>
              <a:gd name="connsiteX22" fmla="*/ 2952 w 10000"/>
              <a:gd name="connsiteY22" fmla="*/ 8141 h 9620"/>
              <a:gd name="connsiteX23" fmla="*/ 1763 w 10000"/>
              <a:gd name="connsiteY23" fmla="*/ 4825 h 9620"/>
              <a:gd name="connsiteX24" fmla="*/ 0 w 10000"/>
              <a:gd name="connsiteY24" fmla="*/ 2460 h 9620"/>
              <a:gd name="connsiteX25" fmla="*/ 213 w 10000"/>
              <a:gd name="connsiteY25" fmla="*/ 1455 h 9620"/>
              <a:gd name="connsiteX26" fmla="*/ 2909 w 10000"/>
              <a:gd name="connsiteY26" fmla="*/ 1930 h 9620"/>
              <a:gd name="connsiteX0" fmla="*/ 2909 w 10000"/>
              <a:gd name="connsiteY0" fmla="*/ 2006 h 10000"/>
              <a:gd name="connsiteX1" fmla="*/ 4777 w 10000"/>
              <a:gd name="connsiteY1" fmla="*/ 2006 h 10000"/>
              <a:gd name="connsiteX2" fmla="*/ 5203 w 10000"/>
              <a:gd name="connsiteY2" fmla="*/ 2254 h 10000"/>
              <a:gd name="connsiteX3" fmla="*/ 5331 w 10000"/>
              <a:gd name="connsiteY3" fmla="*/ 2624 h 10000"/>
              <a:gd name="connsiteX4" fmla="*/ 5649 w 10000"/>
              <a:gd name="connsiteY4" fmla="*/ 2928 h 10000"/>
              <a:gd name="connsiteX5" fmla="*/ 6114 w 10000"/>
              <a:gd name="connsiteY5" fmla="*/ 3108 h 10000"/>
              <a:gd name="connsiteX6" fmla="*/ 6497 w 10000"/>
              <a:gd name="connsiteY6" fmla="*/ 2500 h 10000"/>
              <a:gd name="connsiteX7" fmla="*/ 6602 w 10000"/>
              <a:gd name="connsiteY7" fmla="*/ 1694 h 10000"/>
              <a:gd name="connsiteX8" fmla="*/ 6540 w 10000"/>
              <a:gd name="connsiteY8" fmla="*/ 1142 h 10000"/>
              <a:gd name="connsiteX9" fmla="*/ 6466 w 10000"/>
              <a:gd name="connsiteY9" fmla="*/ 765 h 10000"/>
              <a:gd name="connsiteX10" fmla="*/ 6335 w 10000"/>
              <a:gd name="connsiteY10" fmla="*/ 412 h 10000"/>
              <a:gd name="connsiteX11" fmla="*/ 6432 w 10000"/>
              <a:gd name="connsiteY11" fmla="*/ 101 h 10000"/>
              <a:gd name="connsiteX12" fmla="*/ 6612 w 10000"/>
              <a:gd name="connsiteY12" fmla="*/ 0 h 10000"/>
              <a:gd name="connsiteX13" fmla="*/ 6893 w 10000"/>
              <a:gd name="connsiteY13" fmla="*/ 284 h 10000"/>
              <a:gd name="connsiteX14" fmla="*/ 7322 w 10000"/>
              <a:gd name="connsiteY14" fmla="*/ 786 h 10000"/>
              <a:gd name="connsiteX15" fmla="*/ 7601 w 10000"/>
              <a:gd name="connsiteY15" fmla="*/ 1142 h 10000"/>
              <a:gd name="connsiteX16" fmla="*/ 8152 w 10000"/>
              <a:gd name="connsiteY16" fmla="*/ 1694 h 10000"/>
              <a:gd name="connsiteX17" fmla="*/ 8981 w 10000"/>
              <a:gd name="connsiteY17" fmla="*/ 2064 h 10000"/>
              <a:gd name="connsiteX18" fmla="*/ 9852 w 10000"/>
              <a:gd name="connsiteY18" fmla="*/ 2377 h 10000"/>
              <a:gd name="connsiteX19" fmla="*/ 10000 w 10000"/>
              <a:gd name="connsiteY19" fmla="*/ 10000 h 10000"/>
              <a:gd name="connsiteX20" fmla="*/ 7942 w 10000"/>
              <a:gd name="connsiteY20" fmla="*/ 9573 h 10000"/>
              <a:gd name="connsiteX21" fmla="*/ 4672 w 10000"/>
              <a:gd name="connsiteY21" fmla="*/ 8833 h 10000"/>
              <a:gd name="connsiteX22" fmla="*/ 2952 w 10000"/>
              <a:gd name="connsiteY22" fmla="*/ 8463 h 10000"/>
              <a:gd name="connsiteX23" fmla="*/ 1763 w 10000"/>
              <a:gd name="connsiteY23" fmla="*/ 5016 h 10000"/>
              <a:gd name="connsiteX24" fmla="*/ 0 w 10000"/>
              <a:gd name="connsiteY24" fmla="*/ 2557 h 10000"/>
              <a:gd name="connsiteX25" fmla="*/ 213 w 10000"/>
              <a:gd name="connsiteY25" fmla="*/ 1512 h 10000"/>
              <a:gd name="connsiteX26" fmla="*/ 2909 w 10000"/>
              <a:gd name="connsiteY26" fmla="*/ 2006 h 10000"/>
              <a:gd name="connsiteX0" fmla="*/ 2909 w 10000"/>
              <a:gd name="connsiteY0" fmla="*/ 2006 h 10000"/>
              <a:gd name="connsiteX1" fmla="*/ 4777 w 10000"/>
              <a:gd name="connsiteY1" fmla="*/ 2006 h 10000"/>
              <a:gd name="connsiteX2" fmla="*/ 5203 w 10000"/>
              <a:gd name="connsiteY2" fmla="*/ 2254 h 10000"/>
              <a:gd name="connsiteX3" fmla="*/ 5331 w 10000"/>
              <a:gd name="connsiteY3" fmla="*/ 2624 h 10000"/>
              <a:gd name="connsiteX4" fmla="*/ 5649 w 10000"/>
              <a:gd name="connsiteY4" fmla="*/ 2928 h 10000"/>
              <a:gd name="connsiteX5" fmla="*/ 6114 w 10000"/>
              <a:gd name="connsiteY5" fmla="*/ 3108 h 10000"/>
              <a:gd name="connsiteX6" fmla="*/ 6497 w 10000"/>
              <a:gd name="connsiteY6" fmla="*/ 2500 h 10000"/>
              <a:gd name="connsiteX7" fmla="*/ 6602 w 10000"/>
              <a:gd name="connsiteY7" fmla="*/ 1694 h 10000"/>
              <a:gd name="connsiteX8" fmla="*/ 6540 w 10000"/>
              <a:gd name="connsiteY8" fmla="*/ 1142 h 10000"/>
              <a:gd name="connsiteX9" fmla="*/ 6466 w 10000"/>
              <a:gd name="connsiteY9" fmla="*/ 765 h 10000"/>
              <a:gd name="connsiteX10" fmla="*/ 6335 w 10000"/>
              <a:gd name="connsiteY10" fmla="*/ 412 h 10000"/>
              <a:gd name="connsiteX11" fmla="*/ 6475 w 10000"/>
              <a:gd name="connsiteY11" fmla="*/ 258 h 10000"/>
              <a:gd name="connsiteX12" fmla="*/ 6612 w 10000"/>
              <a:gd name="connsiteY12" fmla="*/ 0 h 10000"/>
              <a:gd name="connsiteX13" fmla="*/ 6893 w 10000"/>
              <a:gd name="connsiteY13" fmla="*/ 284 h 10000"/>
              <a:gd name="connsiteX14" fmla="*/ 7322 w 10000"/>
              <a:gd name="connsiteY14" fmla="*/ 786 h 10000"/>
              <a:gd name="connsiteX15" fmla="*/ 7601 w 10000"/>
              <a:gd name="connsiteY15" fmla="*/ 1142 h 10000"/>
              <a:gd name="connsiteX16" fmla="*/ 8152 w 10000"/>
              <a:gd name="connsiteY16" fmla="*/ 1694 h 10000"/>
              <a:gd name="connsiteX17" fmla="*/ 8981 w 10000"/>
              <a:gd name="connsiteY17" fmla="*/ 2064 h 10000"/>
              <a:gd name="connsiteX18" fmla="*/ 9852 w 10000"/>
              <a:gd name="connsiteY18" fmla="*/ 2377 h 10000"/>
              <a:gd name="connsiteX19" fmla="*/ 10000 w 10000"/>
              <a:gd name="connsiteY19" fmla="*/ 10000 h 10000"/>
              <a:gd name="connsiteX20" fmla="*/ 7942 w 10000"/>
              <a:gd name="connsiteY20" fmla="*/ 9573 h 10000"/>
              <a:gd name="connsiteX21" fmla="*/ 4672 w 10000"/>
              <a:gd name="connsiteY21" fmla="*/ 8833 h 10000"/>
              <a:gd name="connsiteX22" fmla="*/ 2952 w 10000"/>
              <a:gd name="connsiteY22" fmla="*/ 8463 h 10000"/>
              <a:gd name="connsiteX23" fmla="*/ 1763 w 10000"/>
              <a:gd name="connsiteY23" fmla="*/ 5016 h 10000"/>
              <a:gd name="connsiteX24" fmla="*/ 0 w 10000"/>
              <a:gd name="connsiteY24" fmla="*/ 2557 h 10000"/>
              <a:gd name="connsiteX25" fmla="*/ 213 w 10000"/>
              <a:gd name="connsiteY25" fmla="*/ 1512 h 10000"/>
              <a:gd name="connsiteX26" fmla="*/ 2909 w 10000"/>
              <a:gd name="connsiteY26" fmla="*/ 2006 h 10000"/>
              <a:gd name="connsiteX0" fmla="*/ 2909 w 10000"/>
              <a:gd name="connsiteY0" fmla="*/ 2006 h 10000"/>
              <a:gd name="connsiteX1" fmla="*/ 4777 w 10000"/>
              <a:gd name="connsiteY1" fmla="*/ 2006 h 10000"/>
              <a:gd name="connsiteX2" fmla="*/ 5203 w 10000"/>
              <a:gd name="connsiteY2" fmla="*/ 2254 h 10000"/>
              <a:gd name="connsiteX3" fmla="*/ 5331 w 10000"/>
              <a:gd name="connsiteY3" fmla="*/ 2624 h 10000"/>
              <a:gd name="connsiteX4" fmla="*/ 5649 w 10000"/>
              <a:gd name="connsiteY4" fmla="*/ 2928 h 10000"/>
              <a:gd name="connsiteX5" fmla="*/ 6114 w 10000"/>
              <a:gd name="connsiteY5" fmla="*/ 3108 h 10000"/>
              <a:gd name="connsiteX6" fmla="*/ 6497 w 10000"/>
              <a:gd name="connsiteY6" fmla="*/ 2500 h 10000"/>
              <a:gd name="connsiteX7" fmla="*/ 6602 w 10000"/>
              <a:gd name="connsiteY7" fmla="*/ 1694 h 10000"/>
              <a:gd name="connsiteX8" fmla="*/ 6540 w 10000"/>
              <a:gd name="connsiteY8" fmla="*/ 1142 h 10000"/>
              <a:gd name="connsiteX9" fmla="*/ 6466 w 10000"/>
              <a:gd name="connsiteY9" fmla="*/ 765 h 10000"/>
              <a:gd name="connsiteX10" fmla="*/ 6416 w 10000"/>
              <a:gd name="connsiteY10" fmla="*/ 586 h 10000"/>
              <a:gd name="connsiteX11" fmla="*/ 6475 w 10000"/>
              <a:gd name="connsiteY11" fmla="*/ 258 h 10000"/>
              <a:gd name="connsiteX12" fmla="*/ 6612 w 10000"/>
              <a:gd name="connsiteY12" fmla="*/ 0 h 10000"/>
              <a:gd name="connsiteX13" fmla="*/ 6893 w 10000"/>
              <a:gd name="connsiteY13" fmla="*/ 284 h 10000"/>
              <a:gd name="connsiteX14" fmla="*/ 7322 w 10000"/>
              <a:gd name="connsiteY14" fmla="*/ 786 h 10000"/>
              <a:gd name="connsiteX15" fmla="*/ 7601 w 10000"/>
              <a:gd name="connsiteY15" fmla="*/ 1142 h 10000"/>
              <a:gd name="connsiteX16" fmla="*/ 8152 w 10000"/>
              <a:gd name="connsiteY16" fmla="*/ 1694 h 10000"/>
              <a:gd name="connsiteX17" fmla="*/ 8981 w 10000"/>
              <a:gd name="connsiteY17" fmla="*/ 2064 h 10000"/>
              <a:gd name="connsiteX18" fmla="*/ 9852 w 10000"/>
              <a:gd name="connsiteY18" fmla="*/ 2377 h 10000"/>
              <a:gd name="connsiteX19" fmla="*/ 10000 w 10000"/>
              <a:gd name="connsiteY19" fmla="*/ 10000 h 10000"/>
              <a:gd name="connsiteX20" fmla="*/ 7942 w 10000"/>
              <a:gd name="connsiteY20" fmla="*/ 9573 h 10000"/>
              <a:gd name="connsiteX21" fmla="*/ 4672 w 10000"/>
              <a:gd name="connsiteY21" fmla="*/ 8833 h 10000"/>
              <a:gd name="connsiteX22" fmla="*/ 2952 w 10000"/>
              <a:gd name="connsiteY22" fmla="*/ 8463 h 10000"/>
              <a:gd name="connsiteX23" fmla="*/ 1763 w 10000"/>
              <a:gd name="connsiteY23" fmla="*/ 5016 h 10000"/>
              <a:gd name="connsiteX24" fmla="*/ 0 w 10000"/>
              <a:gd name="connsiteY24" fmla="*/ 2557 h 10000"/>
              <a:gd name="connsiteX25" fmla="*/ 213 w 10000"/>
              <a:gd name="connsiteY25" fmla="*/ 1512 h 10000"/>
              <a:gd name="connsiteX26" fmla="*/ 2909 w 10000"/>
              <a:gd name="connsiteY26" fmla="*/ 2006 h 10000"/>
              <a:gd name="connsiteX0" fmla="*/ 2909 w 10000"/>
              <a:gd name="connsiteY0" fmla="*/ 2006 h 10000"/>
              <a:gd name="connsiteX1" fmla="*/ 4777 w 10000"/>
              <a:gd name="connsiteY1" fmla="*/ 2006 h 10000"/>
              <a:gd name="connsiteX2" fmla="*/ 5203 w 10000"/>
              <a:gd name="connsiteY2" fmla="*/ 2254 h 10000"/>
              <a:gd name="connsiteX3" fmla="*/ 5331 w 10000"/>
              <a:gd name="connsiteY3" fmla="*/ 2624 h 10000"/>
              <a:gd name="connsiteX4" fmla="*/ 5649 w 10000"/>
              <a:gd name="connsiteY4" fmla="*/ 2928 h 10000"/>
              <a:gd name="connsiteX5" fmla="*/ 6114 w 10000"/>
              <a:gd name="connsiteY5" fmla="*/ 3108 h 10000"/>
              <a:gd name="connsiteX6" fmla="*/ 6497 w 10000"/>
              <a:gd name="connsiteY6" fmla="*/ 2500 h 10000"/>
              <a:gd name="connsiteX7" fmla="*/ 6602 w 10000"/>
              <a:gd name="connsiteY7" fmla="*/ 1694 h 10000"/>
              <a:gd name="connsiteX8" fmla="*/ 6540 w 10000"/>
              <a:gd name="connsiteY8" fmla="*/ 1142 h 10000"/>
              <a:gd name="connsiteX9" fmla="*/ 6423 w 10000"/>
              <a:gd name="connsiteY9" fmla="*/ 835 h 10000"/>
              <a:gd name="connsiteX10" fmla="*/ 6416 w 10000"/>
              <a:gd name="connsiteY10" fmla="*/ 586 h 10000"/>
              <a:gd name="connsiteX11" fmla="*/ 6475 w 10000"/>
              <a:gd name="connsiteY11" fmla="*/ 258 h 10000"/>
              <a:gd name="connsiteX12" fmla="*/ 6612 w 10000"/>
              <a:gd name="connsiteY12" fmla="*/ 0 h 10000"/>
              <a:gd name="connsiteX13" fmla="*/ 6893 w 10000"/>
              <a:gd name="connsiteY13" fmla="*/ 284 h 10000"/>
              <a:gd name="connsiteX14" fmla="*/ 7322 w 10000"/>
              <a:gd name="connsiteY14" fmla="*/ 786 h 10000"/>
              <a:gd name="connsiteX15" fmla="*/ 7601 w 10000"/>
              <a:gd name="connsiteY15" fmla="*/ 1142 h 10000"/>
              <a:gd name="connsiteX16" fmla="*/ 8152 w 10000"/>
              <a:gd name="connsiteY16" fmla="*/ 1694 h 10000"/>
              <a:gd name="connsiteX17" fmla="*/ 8981 w 10000"/>
              <a:gd name="connsiteY17" fmla="*/ 2064 h 10000"/>
              <a:gd name="connsiteX18" fmla="*/ 9852 w 10000"/>
              <a:gd name="connsiteY18" fmla="*/ 2377 h 10000"/>
              <a:gd name="connsiteX19" fmla="*/ 10000 w 10000"/>
              <a:gd name="connsiteY19" fmla="*/ 10000 h 10000"/>
              <a:gd name="connsiteX20" fmla="*/ 7942 w 10000"/>
              <a:gd name="connsiteY20" fmla="*/ 9573 h 10000"/>
              <a:gd name="connsiteX21" fmla="*/ 4672 w 10000"/>
              <a:gd name="connsiteY21" fmla="*/ 8833 h 10000"/>
              <a:gd name="connsiteX22" fmla="*/ 2952 w 10000"/>
              <a:gd name="connsiteY22" fmla="*/ 8463 h 10000"/>
              <a:gd name="connsiteX23" fmla="*/ 1763 w 10000"/>
              <a:gd name="connsiteY23" fmla="*/ 5016 h 10000"/>
              <a:gd name="connsiteX24" fmla="*/ 0 w 10000"/>
              <a:gd name="connsiteY24" fmla="*/ 2557 h 10000"/>
              <a:gd name="connsiteX25" fmla="*/ 213 w 10000"/>
              <a:gd name="connsiteY25" fmla="*/ 1512 h 10000"/>
              <a:gd name="connsiteX26" fmla="*/ 2909 w 10000"/>
              <a:gd name="connsiteY26" fmla="*/ 2006 h 10000"/>
              <a:gd name="connsiteX0" fmla="*/ 2909 w 10000"/>
              <a:gd name="connsiteY0" fmla="*/ 2006 h 10000"/>
              <a:gd name="connsiteX1" fmla="*/ 4777 w 10000"/>
              <a:gd name="connsiteY1" fmla="*/ 2006 h 10000"/>
              <a:gd name="connsiteX2" fmla="*/ 5203 w 10000"/>
              <a:gd name="connsiteY2" fmla="*/ 2254 h 10000"/>
              <a:gd name="connsiteX3" fmla="*/ 5331 w 10000"/>
              <a:gd name="connsiteY3" fmla="*/ 2624 h 10000"/>
              <a:gd name="connsiteX4" fmla="*/ 5649 w 10000"/>
              <a:gd name="connsiteY4" fmla="*/ 2928 h 10000"/>
              <a:gd name="connsiteX5" fmla="*/ 6114 w 10000"/>
              <a:gd name="connsiteY5" fmla="*/ 3108 h 10000"/>
              <a:gd name="connsiteX6" fmla="*/ 6497 w 10000"/>
              <a:gd name="connsiteY6" fmla="*/ 2500 h 10000"/>
              <a:gd name="connsiteX7" fmla="*/ 6602 w 10000"/>
              <a:gd name="connsiteY7" fmla="*/ 1694 h 10000"/>
              <a:gd name="connsiteX8" fmla="*/ 6540 w 10000"/>
              <a:gd name="connsiteY8" fmla="*/ 1142 h 10000"/>
              <a:gd name="connsiteX9" fmla="*/ 6423 w 10000"/>
              <a:gd name="connsiteY9" fmla="*/ 835 h 10000"/>
              <a:gd name="connsiteX10" fmla="*/ 6314 w 10000"/>
              <a:gd name="connsiteY10" fmla="*/ 673 h 10000"/>
              <a:gd name="connsiteX11" fmla="*/ 6475 w 10000"/>
              <a:gd name="connsiteY11" fmla="*/ 258 h 10000"/>
              <a:gd name="connsiteX12" fmla="*/ 6612 w 10000"/>
              <a:gd name="connsiteY12" fmla="*/ 0 h 10000"/>
              <a:gd name="connsiteX13" fmla="*/ 6893 w 10000"/>
              <a:gd name="connsiteY13" fmla="*/ 284 h 10000"/>
              <a:gd name="connsiteX14" fmla="*/ 7322 w 10000"/>
              <a:gd name="connsiteY14" fmla="*/ 786 h 10000"/>
              <a:gd name="connsiteX15" fmla="*/ 7601 w 10000"/>
              <a:gd name="connsiteY15" fmla="*/ 1142 h 10000"/>
              <a:gd name="connsiteX16" fmla="*/ 8152 w 10000"/>
              <a:gd name="connsiteY16" fmla="*/ 1694 h 10000"/>
              <a:gd name="connsiteX17" fmla="*/ 8981 w 10000"/>
              <a:gd name="connsiteY17" fmla="*/ 2064 h 10000"/>
              <a:gd name="connsiteX18" fmla="*/ 9852 w 10000"/>
              <a:gd name="connsiteY18" fmla="*/ 2377 h 10000"/>
              <a:gd name="connsiteX19" fmla="*/ 10000 w 10000"/>
              <a:gd name="connsiteY19" fmla="*/ 10000 h 10000"/>
              <a:gd name="connsiteX20" fmla="*/ 7942 w 10000"/>
              <a:gd name="connsiteY20" fmla="*/ 9573 h 10000"/>
              <a:gd name="connsiteX21" fmla="*/ 4672 w 10000"/>
              <a:gd name="connsiteY21" fmla="*/ 8833 h 10000"/>
              <a:gd name="connsiteX22" fmla="*/ 2952 w 10000"/>
              <a:gd name="connsiteY22" fmla="*/ 8463 h 10000"/>
              <a:gd name="connsiteX23" fmla="*/ 1763 w 10000"/>
              <a:gd name="connsiteY23" fmla="*/ 5016 h 10000"/>
              <a:gd name="connsiteX24" fmla="*/ 0 w 10000"/>
              <a:gd name="connsiteY24" fmla="*/ 2557 h 10000"/>
              <a:gd name="connsiteX25" fmla="*/ 213 w 10000"/>
              <a:gd name="connsiteY25" fmla="*/ 1512 h 10000"/>
              <a:gd name="connsiteX26" fmla="*/ 2909 w 10000"/>
              <a:gd name="connsiteY26" fmla="*/ 2006 h 10000"/>
              <a:gd name="connsiteX0" fmla="*/ 2909 w 10000"/>
              <a:gd name="connsiteY0" fmla="*/ 2006 h 10000"/>
              <a:gd name="connsiteX1" fmla="*/ 4777 w 10000"/>
              <a:gd name="connsiteY1" fmla="*/ 2006 h 10000"/>
              <a:gd name="connsiteX2" fmla="*/ 5203 w 10000"/>
              <a:gd name="connsiteY2" fmla="*/ 2254 h 10000"/>
              <a:gd name="connsiteX3" fmla="*/ 5331 w 10000"/>
              <a:gd name="connsiteY3" fmla="*/ 2624 h 10000"/>
              <a:gd name="connsiteX4" fmla="*/ 5649 w 10000"/>
              <a:gd name="connsiteY4" fmla="*/ 2928 h 10000"/>
              <a:gd name="connsiteX5" fmla="*/ 6114 w 10000"/>
              <a:gd name="connsiteY5" fmla="*/ 3108 h 10000"/>
              <a:gd name="connsiteX6" fmla="*/ 6497 w 10000"/>
              <a:gd name="connsiteY6" fmla="*/ 2500 h 10000"/>
              <a:gd name="connsiteX7" fmla="*/ 6602 w 10000"/>
              <a:gd name="connsiteY7" fmla="*/ 1694 h 10000"/>
              <a:gd name="connsiteX8" fmla="*/ 6540 w 10000"/>
              <a:gd name="connsiteY8" fmla="*/ 1142 h 10000"/>
              <a:gd name="connsiteX9" fmla="*/ 6423 w 10000"/>
              <a:gd name="connsiteY9" fmla="*/ 835 h 10000"/>
              <a:gd name="connsiteX10" fmla="*/ 6314 w 10000"/>
              <a:gd name="connsiteY10" fmla="*/ 673 h 10000"/>
              <a:gd name="connsiteX11" fmla="*/ 6351 w 10000"/>
              <a:gd name="connsiteY11" fmla="*/ 380 h 10000"/>
              <a:gd name="connsiteX12" fmla="*/ 6612 w 10000"/>
              <a:gd name="connsiteY12" fmla="*/ 0 h 10000"/>
              <a:gd name="connsiteX13" fmla="*/ 6893 w 10000"/>
              <a:gd name="connsiteY13" fmla="*/ 284 h 10000"/>
              <a:gd name="connsiteX14" fmla="*/ 7322 w 10000"/>
              <a:gd name="connsiteY14" fmla="*/ 786 h 10000"/>
              <a:gd name="connsiteX15" fmla="*/ 7601 w 10000"/>
              <a:gd name="connsiteY15" fmla="*/ 1142 h 10000"/>
              <a:gd name="connsiteX16" fmla="*/ 8152 w 10000"/>
              <a:gd name="connsiteY16" fmla="*/ 1694 h 10000"/>
              <a:gd name="connsiteX17" fmla="*/ 8981 w 10000"/>
              <a:gd name="connsiteY17" fmla="*/ 2064 h 10000"/>
              <a:gd name="connsiteX18" fmla="*/ 9852 w 10000"/>
              <a:gd name="connsiteY18" fmla="*/ 2377 h 10000"/>
              <a:gd name="connsiteX19" fmla="*/ 10000 w 10000"/>
              <a:gd name="connsiteY19" fmla="*/ 10000 h 10000"/>
              <a:gd name="connsiteX20" fmla="*/ 7942 w 10000"/>
              <a:gd name="connsiteY20" fmla="*/ 9573 h 10000"/>
              <a:gd name="connsiteX21" fmla="*/ 4672 w 10000"/>
              <a:gd name="connsiteY21" fmla="*/ 8833 h 10000"/>
              <a:gd name="connsiteX22" fmla="*/ 2952 w 10000"/>
              <a:gd name="connsiteY22" fmla="*/ 8463 h 10000"/>
              <a:gd name="connsiteX23" fmla="*/ 1763 w 10000"/>
              <a:gd name="connsiteY23" fmla="*/ 5016 h 10000"/>
              <a:gd name="connsiteX24" fmla="*/ 0 w 10000"/>
              <a:gd name="connsiteY24" fmla="*/ 2557 h 10000"/>
              <a:gd name="connsiteX25" fmla="*/ 213 w 10000"/>
              <a:gd name="connsiteY25" fmla="*/ 1512 h 10000"/>
              <a:gd name="connsiteX26" fmla="*/ 2909 w 10000"/>
              <a:gd name="connsiteY26" fmla="*/ 2006 h 10000"/>
              <a:gd name="connsiteX0" fmla="*/ 2909 w 10000"/>
              <a:gd name="connsiteY0" fmla="*/ 1919 h 9913"/>
              <a:gd name="connsiteX1" fmla="*/ 4777 w 10000"/>
              <a:gd name="connsiteY1" fmla="*/ 1919 h 9913"/>
              <a:gd name="connsiteX2" fmla="*/ 5203 w 10000"/>
              <a:gd name="connsiteY2" fmla="*/ 2167 h 9913"/>
              <a:gd name="connsiteX3" fmla="*/ 5331 w 10000"/>
              <a:gd name="connsiteY3" fmla="*/ 2537 h 9913"/>
              <a:gd name="connsiteX4" fmla="*/ 5649 w 10000"/>
              <a:gd name="connsiteY4" fmla="*/ 2841 h 9913"/>
              <a:gd name="connsiteX5" fmla="*/ 6114 w 10000"/>
              <a:gd name="connsiteY5" fmla="*/ 3021 h 9913"/>
              <a:gd name="connsiteX6" fmla="*/ 6497 w 10000"/>
              <a:gd name="connsiteY6" fmla="*/ 2413 h 9913"/>
              <a:gd name="connsiteX7" fmla="*/ 6602 w 10000"/>
              <a:gd name="connsiteY7" fmla="*/ 1607 h 9913"/>
              <a:gd name="connsiteX8" fmla="*/ 6540 w 10000"/>
              <a:gd name="connsiteY8" fmla="*/ 1055 h 9913"/>
              <a:gd name="connsiteX9" fmla="*/ 6423 w 10000"/>
              <a:gd name="connsiteY9" fmla="*/ 748 h 9913"/>
              <a:gd name="connsiteX10" fmla="*/ 6314 w 10000"/>
              <a:gd name="connsiteY10" fmla="*/ 586 h 9913"/>
              <a:gd name="connsiteX11" fmla="*/ 6351 w 10000"/>
              <a:gd name="connsiteY11" fmla="*/ 293 h 9913"/>
              <a:gd name="connsiteX12" fmla="*/ 6515 w 10000"/>
              <a:gd name="connsiteY12" fmla="*/ 0 h 9913"/>
              <a:gd name="connsiteX13" fmla="*/ 6893 w 10000"/>
              <a:gd name="connsiteY13" fmla="*/ 197 h 9913"/>
              <a:gd name="connsiteX14" fmla="*/ 7322 w 10000"/>
              <a:gd name="connsiteY14" fmla="*/ 699 h 9913"/>
              <a:gd name="connsiteX15" fmla="*/ 7601 w 10000"/>
              <a:gd name="connsiteY15" fmla="*/ 1055 h 9913"/>
              <a:gd name="connsiteX16" fmla="*/ 8152 w 10000"/>
              <a:gd name="connsiteY16" fmla="*/ 1607 h 9913"/>
              <a:gd name="connsiteX17" fmla="*/ 8981 w 10000"/>
              <a:gd name="connsiteY17" fmla="*/ 1977 h 9913"/>
              <a:gd name="connsiteX18" fmla="*/ 9852 w 10000"/>
              <a:gd name="connsiteY18" fmla="*/ 2290 h 9913"/>
              <a:gd name="connsiteX19" fmla="*/ 10000 w 10000"/>
              <a:gd name="connsiteY19" fmla="*/ 9913 h 9913"/>
              <a:gd name="connsiteX20" fmla="*/ 7942 w 10000"/>
              <a:gd name="connsiteY20" fmla="*/ 9486 h 9913"/>
              <a:gd name="connsiteX21" fmla="*/ 4672 w 10000"/>
              <a:gd name="connsiteY21" fmla="*/ 8746 h 9913"/>
              <a:gd name="connsiteX22" fmla="*/ 2952 w 10000"/>
              <a:gd name="connsiteY22" fmla="*/ 8376 h 9913"/>
              <a:gd name="connsiteX23" fmla="*/ 1763 w 10000"/>
              <a:gd name="connsiteY23" fmla="*/ 4929 h 9913"/>
              <a:gd name="connsiteX24" fmla="*/ 0 w 10000"/>
              <a:gd name="connsiteY24" fmla="*/ 2470 h 9913"/>
              <a:gd name="connsiteX25" fmla="*/ 213 w 10000"/>
              <a:gd name="connsiteY25" fmla="*/ 1425 h 9913"/>
              <a:gd name="connsiteX26" fmla="*/ 2909 w 10000"/>
              <a:gd name="connsiteY26" fmla="*/ 1919 h 9913"/>
              <a:gd name="connsiteX0" fmla="*/ 2909 w 10000"/>
              <a:gd name="connsiteY0" fmla="*/ 1936 h 10000"/>
              <a:gd name="connsiteX1" fmla="*/ 4777 w 10000"/>
              <a:gd name="connsiteY1" fmla="*/ 1936 h 10000"/>
              <a:gd name="connsiteX2" fmla="*/ 5203 w 10000"/>
              <a:gd name="connsiteY2" fmla="*/ 2186 h 10000"/>
              <a:gd name="connsiteX3" fmla="*/ 5331 w 10000"/>
              <a:gd name="connsiteY3" fmla="*/ 2559 h 10000"/>
              <a:gd name="connsiteX4" fmla="*/ 5649 w 10000"/>
              <a:gd name="connsiteY4" fmla="*/ 2866 h 10000"/>
              <a:gd name="connsiteX5" fmla="*/ 6114 w 10000"/>
              <a:gd name="connsiteY5" fmla="*/ 3048 h 10000"/>
              <a:gd name="connsiteX6" fmla="*/ 6497 w 10000"/>
              <a:gd name="connsiteY6" fmla="*/ 2434 h 10000"/>
              <a:gd name="connsiteX7" fmla="*/ 6602 w 10000"/>
              <a:gd name="connsiteY7" fmla="*/ 1621 h 10000"/>
              <a:gd name="connsiteX8" fmla="*/ 6540 w 10000"/>
              <a:gd name="connsiteY8" fmla="*/ 1064 h 10000"/>
              <a:gd name="connsiteX9" fmla="*/ 6353 w 10000"/>
              <a:gd name="connsiteY9" fmla="*/ 878 h 10000"/>
              <a:gd name="connsiteX10" fmla="*/ 6314 w 10000"/>
              <a:gd name="connsiteY10" fmla="*/ 591 h 10000"/>
              <a:gd name="connsiteX11" fmla="*/ 6351 w 10000"/>
              <a:gd name="connsiteY11" fmla="*/ 296 h 10000"/>
              <a:gd name="connsiteX12" fmla="*/ 6515 w 10000"/>
              <a:gd name="connsiteY12" fmla="*/ 0 h 10000"/>
              <a:gd name="connsiteX13" fmla="*/ 6893 w 10000"/>
              <a:gd name="connsiteY13" fmla="*/ 199 h 10000"/>
              <a:gd name="connsiteX14" fmla="*/ 7322 w 10000"/>
              <a:gd name="connsiteY14" fmla="*/ 705 h 10000"/>
              <a:gd name="connsiteX15" fmla="*/ 7601 w 10000"/>
              <a:gd name="connsiteY15" fmla="*/ 1064 h 10000"/>
              <a:gd name="connsiteX16" fmla="*/ 8152 w 10000"/>
              <a:gd name="connsiteY16" fmla="*/ 1621 h 10000"/>
              <a:gd name="connsiteX17" fmla="*/ 8981 w 10000"/>
              <a:gd name="connsiteY17" fmla="*/ 1994 h 10000"/>
              <a:gd name="connsiteX18" fmla="*/ 9852 w 10000"/>
              <a:gd name="connsiteY18" fmla="*/ 2310 h 10000"/>
              <a:gd name="connsiteX19" fmla="*/ 10000 w 10000"/>
              <a:gd name="connsiteY19" fmla="*/ 10000 h 10000"/>
              <a:gd name="connsiteX20" fmla="*/ 7942 w 10000"/>
              <a:gd name="connsiteY20" fmla="*/ 9569 h 10000"/>
              <a:gd name="connsiteX21" fmla="*/ 4672 w 10000"/>
              <a:gd name="connsiteY21" fmla="*/ 8823 h 10000"/>
              <a:gd name="connsiteX22" fmla="*/ 2952 w 10000"/>
              <a:gd name="connsiteY22" fmla="*/ 8450 h 10000"/>
              <a:gd name="connsiteX23" fmla="*/ 1763 w 10000"/>
              <a:gd name="connsiteY23" fmla="*/ 4972 h 10000"/>
              <a:gd name="connsiteX24" fmla="*/ 0 w 10000"/>
              <a:gd name="connsiteY24" fmla="*/ 2492 h 10000"/>
              <a:gd name="connsiteX25" fmla="*/ 213 w 10000"/>
              <a:gd name="connsiteY25" fmla="*/ 1438 h 10000"/>
              <a:gd name="connsiteX26" fmla="*/ 2909 w 10000"/>
              <a:gd name="connsiteY26" fmla="*/ 1936 h 10000"/>
              <a:gd name="connsiteX0" fmla="*/ 2909 w 10000"/>
              <a:gd name="connsiteY0" fmla="*/ 1936 h 10000"/>
              <a:gd name="connsiteX1" fmla="*/ 4777 w 10000"/>
              <a:gd name="connsiteY1" fmla="*/ 1936 h 10000"/>
              <a:gd name="connsiteX2" fmla="*/ 5203 w 10000"/>
              <a:gd name="connsiteY2" fmla="*/ 2186 h 10000"/>
              <a:gd name="connsiteX3" fmla="*/ 5331 w 10000"/>
              <a:gd name="connsiteY3" fmla="*/ 2559 h 10000"/>
              <a:gd name="connsiteX4" fmla="*/ 5649 w 10000"/>
              <a:gd name="connsiteY4" fmla="*/ 2866 h 10000"/>
              <a:gd name="connsiteX5" fmla="*/ 6114 w 10000"/>
              <a:gd name="connsiteY5" fmla="*/ 3048 h 10000"/>
              <a:gd name="connsiteX6" fmla="*/ 6497 w 10000"/>
              <a:gd name="connsiteY6" fmla="*/ 2434 h 10000"/>
              <a:gd name="connsiteX7" fmla="*/ 6602 w 10000"/>
              <a:gd name="connsiteY7" fmla="*/ 1621 h 10000"/>
              <a:gd name="connsiteX8" fmla="*/ 6540 w 10000"/>
              <a:gd name="connsiteY8" fmla="*/ 1064 h 10000"/>
              <a:gd name="connsiteX9" fmla="*/ 6353 w 10000"/>
              <a:gd name="connsiteY9" fmla="*/ 878 h 10000"/>
              <a:gd name="connsiteX10" fmla="*/ 6228 w 10000"/>
              <a:gd name="connsiteY10" fmla="*/ 960 h 10000"/>
              <a:gd name="connsiteX11" fmla="*/ 6351 w 10000"/>
              <a:gd name="connsiteY11" fmla="*/ 296 h 10000"/>
              <a:gd name="connsiteX12" fmla="*/ 6515 w 10000"/>
              <a:gd name="connsiteY12" fmla="*/ 0 h 10000"/>
              <a:gd name="connsiteX13" fmla="*/ 6893 w 10000"/>
              <a:gd name="connsiteY13" fmla="*/ 199 h 10000"/>
              <a:gd name="connsiteX14" fmla="*/ 7322 w 10000"/>
              <a:gd name="connsiteY14" fmla="*/ 705 h 10000"/>
              <a:gd name="connsiteX15" fmla="*/ 7601 w 10000"/>
              <a:gd name="connsiteY15" fmla="*/ 1064 h 10000"/>
              <a:gd name="connsiteX16" fmla="*/ 8152 w 10000"/>
              <a:gd name="connsiteY16" fmla="*/ 1621 h 10000"/>
              <a:gd name="connsiteX17" fmla="*/ 8981 w 10000"/>
              <a:gd name="connsiteY17" fmla="*/ 1994 h 10000"/>
              <a:gd name="connsiteX18" fmla="*/ 9852 w 10000"/>
              <a:gd name="connsiteY18" fmla="*/ 2310 h 10000"/>
              <a:gd name="connsiteX19" fmla="*/ 10000 w 10000"/>
              <a:gd name="connsiteY19" fmla="*/ 10000 h 10000"/>
              <a:gd name="connsiteX20" fmla="*/ 7942 w 10000"/>
              <a:gd name="connsiteY20" fmla="*/ 9569 h 10000"/>
              <a:gd name="connsiteX21" fmla="*/ 4672 w 10000"/>
              <a:gd name="connsiteY21" fmla="*/ 8823 h 10000"/>
              <a:gd name="connsiteX22" fmla="*/ 2952 w 10000"/>
              <a:gd name="connsiteY22" fmla="*/ 8450 h 10000"/>
              <a:gd name="connsiteX23" fmla="*/ 1763 w 10000"/>
              <a:gd name="connsiteY23" fmla="*/ 4972 h 10000"/>
              <a:gd name="connsiteX24" fmla="*/ 0 w 10000"/>
              <a:gd name="connsiteY24" fmla="*/ 2492 h 10000"/>
              <a:gd name="connsiteX25" fmla="*/ 213 w 10000"/>
              <a:gd name="connsiteY25" fmla="*/ 1438 h 10000"/>
              <a:gd name="connsiteX26" fmla="*/ 2909 w 10000"/>
              <a:gd name="connsiteY26" fmla="*/ 1936 h 10000"/>
              <a:gd name="connsiteX0" fmla="*/ 2909 w 10000"/>
              <a:gd name="connsiteY0" fmla="*/ 1936 h 10000"/>
              <a:gd name="connsiteX1" fmla="*/ 4777 w 10000"/>
              <a:gd name="connsiteY1" fmla="*/ 1936 h 10000"/>
              <a:gd name="connsiteX2" fmla="*/ 5203 w 10000"/>
              <a:gd name="connsiteY2" fmla="*/ 2186 h 10000"/>
              <a:gd name="connsiteX3" fmla="*/ 5331 w 10000"/>
              <a:gd name="connsiteY3" fmla="*/ 2559 h 10000"/>
              <a:gd name="connsiteX4" fmla="*/ 5649 w 10000"/>
              <a:gd name="connsiteY4" fmla="*/ 2866 h 10000"/>
              <a:gd name="connsiteX5" fmla="*/ 6114 w 10000"/>
              <a:gd name="connsiteY5" fmla="*/ 3048 h 10000"/>
              <a:gd name="connsiteX6" fmla="*/ 6497 w 10000"/>
              <a:gd name="connsiteY6" fmla="*/ 2434 h 10000"/>
              <a:gd name="connsiteX7" fmla="*/ 6602 w 10000"/>
              <a:gd name="connsiteY7" fmla="*/ 1621 h 10000"/>
              <a:gd name="connsiteX8" fmla="*/ 6540 w 10000"/>
              <a:gd name="connsiteY8" fmla="*/ 1064 h 10000"/>
              <a:gd name="connsiteX9" fmla="*/ 6353 w 10000"/>
              <a:gd name="connsiteY9" fmla="*/ 878 h 10000"/>
              <a:gd name="connsiteX10" fmla="*/ 6228 w 10000"/>
              <a:gd name="connsiteY10" fmla="*/ 960 h 10000"/>
              <a:gd name="connsiteX11" fmla="*/ 6222 w 10000"/>
              <a:gd name="connsiteY11" fmla="*/ 507 h 10000"/>
              <a:gd name="connsiteX12" fmla="*/ 6515 w 10000"/>
              <a:gd name="connsiteY12" fmla="*/ 0 h 10000"/>
              <a:gd name="connsiteX13" fmla="*/ 6893 w 10000"/>
              <a:gd name="connsiteY13" fmla="*/ 199 h 10000"/>
              <a:gd name="connsiteX14" fmla="*/ 7322 w 10000"/>
              <a:gd name="connsiteY14" fmla="*/ 705 h 10000"/>
              <a:gd name="connsiteX15" fmla="*/ 7601 w 10000"/>
              <a:gd name="connsiteY15" fmla="*/ 1064 h 10000"/>
              <a:gd name="connsiteX16" fmla="*/ 8152 w 10000"/>
              <a:gd name="connsiteY16" fmla="*/ 1621 h 10000"/>
              <a:gd name="connsiteX17" fmla="*/ 8981 w 10000"/>
              <a:gd name="connsiteY17" fmla="*/ 1994 h 10000"/>
              <a:gd name="connsiteX18" fmla="*/ 9852 w 10000"/>
              <a:gd name="connsiteY18" fmla="*/ 2310 h 10000"/>
              <a:gd name="connsiteX19" fmla="*/ 10000 w 10000"/>
              <a:gd name="connsiteY19" fmla="*/ 10000 h 10000"/>
              <a:gd name="connsiteX20" fmla="*/ 7942 w 10000"/>
              <a:gd name="connsiteY20" fmla="*/ 9569 h 10000"/>
              <a:gd name="connsiteX21" fmla="*/ 4672 w 10000"/>
              <a:gd name="connsiteY21" fmla="*/ 8823 h 10000"/>
              <a:gd name="connsiteX22" fmla="*/ 2952 w 10000"/>
              <a:gd name="connsiteY22" fmla="*/ 8450 h 10000"/>
              <a:gd name="connsiteX23" fmla="*/ 1763 w 10000"/>
              <a:gd name="connsiteY23" fmla="*/ 4972 h 10000"/>
              <a:gd name="connsiteX24" fmla="*/ 0 w 10000"/>
              <a:gd name="connsiteY24" fmla="*/ 2492 h 10000"/>
              <a:gd name="connsiteX25" fmla="*/ 213 w 10000"/>
              <a:gd name="connsiteY25" fmla="*/ 1438 h 10000"/>
              <a:gd name="connsiteX26" fmla="*/ 2909 w 10000"/>
              <a:gd name="connsiteY26" fmla="*/ 1936 h 10000"/>
              <a:gd name="connsiteX0" fmla="*/ 2909 w 10000"/>
              <a:gd name="connsiteY0" fmla="*/ 1936 h 10000"/>
              <a:gd name="connsiteX1" fmla="*/ 4777 w 10000"/>
              <a:gd name="connsiteY1" fmla="*/ 1936 h 10000"/>
              <a:gd name="connsiteX2" fmla="*/ 5203 w 10000"/>
              <a:gd name="connsiteY2" fmla="*/ 2186 h 10000"/>
              <a:gd name="connsiteX3" fmla="*/ 5331 w 10000"/>
              <a:gd name="connsiteY3" fmla="*/ 2559 h 10000"/>
              <a:gd name="connsiteX4" fmla="*/ 5649 w 10000"/>
              <a:gd name="connsiteY4" fmla="*/ 2866 h 10000"/>
              <a:gd name="connsiteX5" fmla="*/ 6114 w 10000"/>
              <a:gd name="connsiteY5" fmla="*/ 3048 h 10000"/>
              <a:gd name="connsiteX6" fmla="*/ 6497 w 10000"/>
              <a:gd name="connsiteY6" fmla="*/ 2434 h 10000"/>
              <a:gd name="connsiteX7" fmla="*/ 6602 w 10000"/>
              <a:gd name="connsiteY7" fmla="*/ 1621 h 10000"/>
              <a:gd name="connsiteX8" fmla="*/ 6540 w 10000"/>
              <a:gd name="connsiteY8" fmla="*/ 1064 h 10000"/>
              <a:gd name="connsiteX9" fmla="*/ 6321 w 10000"/>
              <a:gd name="connsiteY9" fmla="*/ 1106 h 10000"/>
              <a:gd name="connsiteX10" fmla="*/ 6228 w 10000"/>
              <a:gd name="connsiteY10" fmla="*/ 960 h 10000"/>
              <a:gd name="connsiteX11" fmla="*/ 6222 w 10000"/>
              <a:gd name="connsiteY11" fmla="*/ 507 h 10000"/>
              <a:gd name="connsiteX12" fmla="*/ 6515 w 10000"/>
              <a:gd name="connsiteY12" fmla="*/ 0 h 10000"/>
              <a:gd name="connsiteX13" fmla="*/ 6893 w 10000"/>
              <a:gd name="connsiteY13" fmla="*/ 199 h 10000"/>
              <a:gd name="connsiteX14" fmla="*/ 7322 w 10000"/>
              <a:gd name="connsiteY14" fmla="*/ 705 h 10000"/>
              <a:gd name="connsiteX15" fmla="*/ 7601 w 10000"/>
              <a:gd name="connsiteY15" fmla="*/ 1064 h 10000"/>
              <a:gd name="connsiteX16" fmla="*/ 8152 w 10000"/>
              <a:gd name="connsiteY16" fmla="*/ 1621 h 10000"/>
              <a:gd name="connsiteX17" fmla="*/ 8981 w 10000"/>
              <a:gd name="connsiteY17" fmla="*/ 1994 h 10000"/>
              <a:gd name="connsiteX18" fmla="*/ 9852 w 10000"/>
              <a:gd name="connsiteY18" fmla="*/ 2310 h 10000"/>
              <a:gd name="connsiteX19" fmla="*/ 10000 w 10000"/>
              <a:gd name="connsiteY19" fmla="*/ 10000 h 10000"/>
              <a:gd name="connsiteX20" fmla="*/ 7942 w 10000"/>
              <a:gd name="connsiteY20" fmla="*/ 9569 h 10000"/>
              <a:gd name="connsiteX21" fmla="*/ 4672 w 10000"/>
              <a:gd name="connsiteY21" fmla="*/ 8823 h 10000"/>
              <a:gd name="connsiteX22" fmla="*/ 2952 w 10000"/>
              <a:gd name="connsiteY22" fmla="*/ 8450 h 10000"/>
              <a:gd name="connsiteX23" fmla="*/ 1763 w 10000"/>
              <a:gd name="connsiteY23" fmla="*/ 4972 h 10000"/>
              <a:gd name="connsiteX24" fmla="*/ 0 w 10000"/>
              <a:gd name="connsiteY24" fmla="*/ 2492 h 10000"/>
              <a:gd name="connsiteX25" fmla="*/ 213 w 10000"/>
              <a:gd name="connsiteY25" fmla="*/ 1438 h 10000"/>
              <a:gd name="connsiteX26" fmla="*/ 2909 w 10000"/>
              <a:gd name="connsiteY26" fmla="*/ 1936 h 10000"/>
              <a:gd name="connsiteX0" fmla="*/ 2909 w 10000"/>
              <a:gd name="connsiteY0" fmla="*/ 1936 h 10000"/>
              <a:gd name="connsiteX1" fmla="*/ 4777 w 10000"/>
              <a:gd name="connsiteY1" fmla="*/ 1936 h 10000"/>
              <a:gd name="connsiteX2" fmla="*/ 5203 w 10000"/>
              <a:gd name="connsiteY2" fmla="*/ 2186 h 10000"/>
              <a:gd name="connsiteX3" fmla="*/ 5331 w 10000"/>
              <a:gd name="connsiteY3" fmla="*/ 2559 h 10000"/>
              <a:gd name="connsiteX4" fmla="*/ 5649 w 10000"/>
              <a:gd name="connsiteY4" fmla="*/ 2866 h 10000"/>
              <a:gd name="connsiteX5" fmla="*/ 6114 w 10000"/>
              <a:gd name="connsiteY5" fmla="*/ 3048 h 10000"/>
              <a:gd name="connsiteX6" fmla="*/ 6497 w 10000"/>
              <a:gd name="connsiteY6" fmla="*/ 2434 h 10000"/>
              <a:gd name="connsiteX7" fmla="*/ 6602 w 10000"/>
              <a:gd name="connsiteY7" fmla="*/ 1621 h 10000"/>
              <a:gd name="connsiteX8" fmla="*/ 6540 w 10000"/>
              <a:gd name="connsiteY8" fmla="*/ 1064 h 10000"/>
              <a:gd name="connsiteX9" fmla="*/ 6321 w 10000"/>
              <a:gd name="connsiteY9" fmla="*/ 1106 h 10000"/>
              <a:gd name="connsiteX10" fmla="*/ 6190 w 10000"/>
              <a:gd name="connsiteY10" fmla="*/ 1048 h 10000"/>
              <a:gd name="connsiteX11" fmla="*/ 6222 w 10000"/>
              <a:gd name="connsiteY11" fmla="*/ 507 h 10000"/>
              <a:gd name="connsiteX12" fmla="*/ 6515 w 10000"/>
              <a:gd name="connsiteY12" fmla="*/ 0 h 10000"/>
              <a:gd name="connsiteX13" fmla="*/ 6893 w 10000"/>
              <a:gd name="connsiteY13" fmla="*/ 199 h 10000"/>
              <a:gd name="connsiteX14" fmla="*/ 7322 w 10000"/>
              <a:gd name="connsiteY14" fmla="*/ 705 h 10000"/>
              <a:gd name="connsiteX15" fmla="*/ 7601 w 10000"/>
              <a:gd name="connsiteY15" fmla="*/ 1064 h 10000"/>
              <a:gd name="connsiteX16" fmla="*/ 8152 w 10000"/>
              <a:gd name="connsiteY16" fmla="*/ 1621 h 10000"/>
              <a:gd name="connsiteX17" fmla="*/ 8981 w 10000"/>
              <a:gd name="connsiteY17" fmla="*/ 1994 h 10000"/>
              <a:gd name="connsiteX18" fmla="*/ 9852 w 10000"/>
              <a:gd name="connsiteY18" fmla="*/ 2310 h 10000"/>
              <a:gd name="connsiteX19" fmla="*/ 10000 w 10000"/>
              <a:gd name="connsiteY19" fmla="*/ 10000 h 10000"/>
              <a:gd name="connsiteX20" fmla="*/ 7942 w 10000"/>
              <a:gd name="connsiteY20" fmla="*/ 9569 h 10000"/>
              <a:gd name="connsiteX21" fmla="*/ 4672 w 10000"/>
              <a:gd name="connsiteY21" fmla="*/ 8823 h 10000"/>
              <a:gd name="connsiteX22" fmla="*/ 2952 w 10000"/>
              <a:gd name="connsiteY22" fmla="*/ 8450 h 10000"/>
              <a:gd name="connsiteX23" fmla="*/ 1763 w 10000"/>
              <a:gd name="connsiteY23" fmla="*/ 4972 h 10000"/>
              <a:gd name="connsiteX24" fmla="*/ 0 w 10000"/>
              <a:gd name="connsiteY24" fmla="*/ 2492 h 10000"/>
              <a:gd name="connsiteX25" fmla="*/ 213 w 10000"/>
              <a:gd name="connsiteY25" fmla="*/ 1438 h 10000"/>
              <a:gd name="connsiteX26" fmla="*/ 2909 w 10000"/>
              <a:gd name="connsiteY26" fmla="*/ 1936 h 10000"/>
              <a:gd name="connsiteX0" fmla="*/ 2909 w 10000"/>
              <a:gd name="connsiteY0" fmla="*/ 1936 h 10000"/>
              <a:gd name="connsiteX1" fmla="*/ 4777 w 10000"/>
              <a:gd name="connsiteY1" fmla="*/ 1936 h 10000"/>
              <a:gd name="connsiteX2" fmla="*/ 5203 w 10000"/>
              <a:gd name="connsiteY2" fmla="*/ 2186 h 10000"/>
              <a:gd name="connsiteX3" fmla="*/ 5331 w 10000"/>
              <a:gd name="connsiteY3" fmla="*/ 2559 h 10000"/>
              <a:gd name="connsiteX4" fmla="*/ 5649 w 10000"/>
              <a:gd name="connsiteY4" fmla="*/ 2866 h 10000"/>
              <a:gd name="connsiteX5" fmla="*/ 6114 w 10000"/>
              <a:gd name="connsiteY5" fmla="*/ 3048 h 10000"/>
              <a:gd name="connsiteX6" fmla="*/ 6497 w 10000"/>
              <a:gd name="connsiteY6" fmla="*/ 2434 h 10000"/>
              <a:gd name="connsiteX7" fmla="*/ 6602 w 10000"/>
              <a:gd name="connsiteY7" fmla="*/ 1621 h 10000"/>
              <a:gd name="connsiteX8" fmla="*/ 6540 w 10000"/>
              <a:gd name="connsiteY8" fmla="*/ 1064 h 10000"/>
              <a:gd name="connsiteX9" fmla="*/ 6219 w 10000"/>
              <a:gd name="connsiteY9" fmla="*/ 1370 h 10000"/>
              <a:gd name="connsiteX10" fmla="*/ 6190 w 10000"/>
              <a:gd name="connsiteY10" fmla="*/ 1048 h 10000"/>
              <a:gd name="connsiteX11" fmla="*/ 6222 w 10000"/>
              <a:gd name="connsiteY11" fmla="*/ 507 h 10000"/>
              <a:gd name="connsiteX12" fmla="*/ 6515 w 10000"/>
              <a:gd name="connsiteY12" fmla="*/ 0 h 10000"/>
              <a:gd name="connsiteX13" fmla="*/ 6893 w 10000"/>
              <a:gd name="connsiteY13" fmla="*/ 199 h 10000"/>
              <a:gd name="connsiteX14" fmla="*/ 7322 w 10000"/>
              <a:gd name="connsiteY14" fmla="*/ 705 h 10000"/>
              <a:gd name="connsiteX15" fmla="*/ 7601 w 10000"/>
              <a:gd name="connsiteY15" fmla="*/ 1064 h 10000"/>
              <a:gd name="connsiteX16" fmla="*/ 8152 w 10000"/>
              <a:gd name="connsiteY16" fmla="*/ 1621 h 10000"/>
              <a:gd name="connsiteX17" fmla="*/ 8981 w 10000"/>
              <a:gd name="connsiteY17" fmla="*/ 1994 h 10000"/>
              <a:gd name="connsiteX18" fmla="*/ 9852 w 10000"/>
              <a:gd name="connsiteY18" fmla="*/ 2310 h 10000"/>
              <a:gd name="connsiteX19" fmla="*/ 10000 w 10000"/>
              <a:gd name="connsiteY19" fmla="*/ 10000 h 10000"/>
              <a:gd name="connsiteX20" fmla="*/ 7942 w 10000"/>
              <a:gd name="connsiteY20" fmla="*/ 9569 h 10000"/>
              <a:gd name="connsiteX21" fmla="*/ 4672 w 10000"/>
              <a:gd name="connsiteY21" fmla="*/ 8823 h 10000"/>
              <a:gd name="connsiteX22" fmla="*/ 2952 w 10000"/>
              <a:gd name="connsiteY22" fmla="*/ 8450 h 10000"/>
              <a:gd name="connsiteX23" fmla="*/ 1763 w 10000"/>
              <a:gd name="connsiteY23" fmla="*/ 4972 h 10000"/>
              <a:gd name="connsiteX24" fmla="*/ 0 w 10000"/>
              <a:gd name="connsiteY24" fmla="*/ 2492 h 10000"/>
              <a:gd name="connsiteX25" fmla="*/ 213 w 10000"/>
              <a:gd name="connsiteY25" fmla="*/ 1438 h 10000"/>
              <a:gd name="connsiteX26" fmla="*/ 2909 w 10000"/>
              <a:gd name="connsiteY26" fmla="*/ 1936 h 10000"/>
              <a:gd name="connsiteX0" fmla="*/ 2909 w 10000"/>
              <a:gd name="connsiteY0" fmla="*/ 1954 h 10018"/>
              <a:gd name="connsiteX1" fmla="*/ 4777 w 10000"/>
              <a:gd name="connsiteY1" fmla="*/ 1954 h 10018"/>
              <a:gd name="connsiteX2" fmla="*/ 5203 w 10000"/>
              <a:gd name="connsiteY2" fmla="*/ 2204 h 10018"/>
              <a:gd name="connsiteX3" fmla="*/ 5331 w 10000"/>
              <a:gd name="connsiteY3" fmla="*/ 2577 h 10018"/>
              <a:gd name="connsiteX4" fmla="*/ 5649 w 10000"/>
              <a:gd name="connsiteY4" fmla="*/ 2884 h 10018"/>
              <a:gd name="connsiteX5" fmla="*/ 6114 w 10000"/>
              <a:gd name="connsiteY5" fmla="*/ 3066 h 10018"/>
              <a:gd name="connsiteX6" fmla="*/ 6497 w 10000"/>
              <a:gd name="connsiteY6" fmla="*/ 2452 h 10018"/>
              <a:gd name="connsiteX7" fmla="*/ 6602 w 10000"/>
              <a:gd name="connsiteY7" fmla="*/ 1639 h 10018"/>
              <a:gd name="connsiteX8" fmla="*/ 6540 w 10000"/>
              <a:gd name="connsiteY8" fmla="*/ 1082 h 10018"/>
              <a:gd name="connsiteX9" fmla="*/ 6219 w 10000"/>
              <a:gd name="connsiteY9" fmla="*/ 1388 h 10018"/>
              <a:gd name="connsiteX10" fmla="*/ 6190 w 10000"/>
              <a:gd name="connsiteY10" fmla="*/ 1066 h 10018"/>
              <a:gd name="connsiteX11" fmla="*/ 6222 w 10000"/>
              <a:gd name="connsiteY11" fmla="*/ 525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203 w 10000"/>
              <a:gd name="connsiteY2" fmla="*/ 2204 h 10018"/>
              <a:gd name="connsiteX3" fmla="*/ 5331 w 10000"/>
              <a:gd name="connsiteY3" fmla="*/ 2577 h 10018"/>
              <a:gd name="connsiteX4" fmla="*/ 5649 w 10000"/>
              <a:gd name="connsiteY4" fmla="*/ 2884 h 10018"/>
              <a:gd name="connsiteX5" fmla="*/ 6114 w 10000"/>
              <a:gd name="connsiteY5" fmla="*/ 3066 h 10018"/>
              <a:gd name="connsiteX6" fmla="*/ 6497 w 10000"/>
              <a:gd name="connsiteY6" fmla="*/ 2452 h 10018"/>
              <a:gd name="connsiteX7" fmla="*/ 6602 w 10000"/>
              <a:gd name="connsiteY7" fmla="*/ 1639 h 10018"/>
              <a:gd name="connsiteX8" fmla="*/ 6540 w 10000"/>
              <a:gd name="connsiteY8" fmla="*/ 1082 h 10018"/>
              <a:gd name="connsiteX9" fmla="*/ 6219 w 10000"/>
              <a:gd name="connsiteY9" fmla="*/ 1388 h 10018"/>
              <a:gd name="connsiteX10" fmla="*/ 6190 w 10000"/>
              <a:gd name="connsiteY10" fmla="*/ 1066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203 w 10000"/>
              <a:gd name="connsiteY2" fmla="*/ 2204 h 10018"/>
              <a:gd name="connsiteX3" fmla="*/ 5331 w 10000"/>
              <a:gd name="connsiteY3" fmla="*/ 2577 h 10018"/>
              <a:gd name="connsiteX4" fmla="*/ 5649 w 10000"/>
              <a:gd name="connsiteY4" fmla="*/ 2884 h 10018"/>
              <a:gd name="connsiteX5" fmla="*/ 6114 w 10000"/>
              <a:gd name="connsiteY5" fmla="*/ 3066 h 10018"/>
              <a:gd name="connsiteX6" fmla="*/ 6497 w 10000"/>
              <a:gd name="connsiteY6" fmla="*/ 2452 h 10018"/>
              <a:gd name="connsiteX7" fmla="*/ 6602 w 10000"/>
              <a:gd name="connsiteY7" fmla="*/ 1639 h 10018"/>
              <a:gd name="connsiteX8" fmla="*/ 6540 w 10000"/>
              <a:gd name="connsiteY8" fmla="*/ 1082 h 10018"/>
              <a:gd name="connsiteX9" fmla="*/ 6219 w 10000"/>
              <a:gd name="connsiteY9" fmla="*/ 1388 h 10018"/>
              <a:gd name="connsiteX10" fmla="*/ 6169 w 10000"/>
              <a:gd name="connsiteY10" fmla="*/ 750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203 w 10000"/>
              <a:gd name="connsiteY2" fmla="*/ 2204 h 10018"/>
              <a:gd name="connsiteX3" fmla="*/ 5331 w 10000"/>
              <a:gd name="connsiteY3" fmla="*/ 2577 h 10018"/>
              <a:gd name="connsiteX4" fmla="*/ 5649 w 10000"/>
              <a:gd name="connsiteY4" fmla="*/ 2884 h 10018"/>
              <a:gd name="connsiteX5" fmla="*/ 6114 w 10000"/>
              <a:gd name="connsiteY5" fmla="*/ 3066 h 10018"/>
              <a:gd name="connsiteX6" fmla="*/ 6497 w 10000"/>
              <a:gd name="connsiteY6" fmla="*/ 2452 h 10018"/>
              <a:gd name="connsiteX7" fmla="*/ 6602 w 10000"/>
              <a:gd name="connsiteY7" fmla="*/ 1639 h 10018"/>
              <a:gd name="connsiteX8" fmla="*/ 6540 w 10000"/>
              <a:gd name="connsiteY8" fmla="*/ 1082 h 10018"/>
              <a:gd name="connsiteX9" fmla="*/ 6230 w 10000"/>
              <a:gd name="connsiteY9" fmla="*/ 1195 h 10018"/>
              <a:gd name="connsiteX10" fmla="*/ 6169 w 10000"/>
              <a:gd name="connsiteY10" fmla="*/ 750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203 w 10000"/>
              <a:gd name="connsiteY2" fmla="*/ 2204 h 10018"/>
              <a:gd name="connsiteX3" fmla="*/ 5331 w 10000"/>
              <a:gd name="connsiteY3" fmla="*/ 2577 h 10018"/>
              <a:gd name="connsiteX4" fmla="*/ 5649 w 10000"/>
              <a:gd name="connsiteY4" fmla="*/ 2884 h 10018"/>
              <a:gd name="connsiteX5" fmla="*/ 6114 w 10000"/>
              <a:gd name="connsiteY5" fmla="*/ 3066 h 10018"/>
              <a:gd name="connsiteX6" fmla="*/ 6497 w 10000"/>
              <a:gd name="connsiteY6" fmla="*/ 2452 h 10018"/>
              <a:gd name="connsiteX7" fmla="*/ 6602 w 10000"/>
              <a:gd name="connsiteY7" fmla="*/ 1639 h 10018"/>
              <a:gd name="connsiteX8" fmla="*/ 6540 w 10000"/>
              <a:gd name="connsiteY8" fmla="*/ 1082 h 10018"/>
              <a:gd name="connsiteX9" fmla="*/ 6230 w 10000"/>
              <a:gd name="connsiteY9" fmla="*/ 1195 h 10018"/>
              <a:gd name="connsiteX10" fmla="*/ 6169 w 10000"/>
              <a:gd name="connsiteY10" fmla="*/ 750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203 w 10000"/>
              <a:gd name="connsiteY2" fmla="*/ 2204 h 10018"/>
              <a:gd name="connsiteX3" fmla="*/ 5331 w 10000"/>
              <a:gd name="connsiteY3" fmla="*/ 2577 h 10018"/>
              <a:gd name="connsiteX4" fmla="*/ 5649 w 10000"/>
              <a:gd name="connsiteY4" fmla="*/ 2884 h 10018"/>
              <a:gd name="connsiteX5" fmla="*/ 6114 w 10000"/>
              <a:gd name="connsiteY5" fmla="*/ 3066 h 10018"/>
              <a:gd name="connsiteX6" fmla="*/ 6497 w 10000"/>
              <a:gd name="connsiteY6" fmla="*/ 2452 h 10018"/>
              <a:gd name="connsiteX7" fmla="*/ 6602 w 10000"/>
              <a:gd name="connsiteY7" fmla="*/ 1639 h 10018"/>
              <a:gd name="connsiteX8" fmla="*/ 6540 w 10000"/>
              <a:gd name="connsiteY8" fmla="*/ 1082 h 10018"/>
              <a:gd name="connsiteX9" fmla="*/ 6230 w 10000"/>
              <a:gd name="connsiteY9" fmla="*/ 1195 h 10018"/>
              <a:gd name="connsiteX10" fmla="*/ 6223 w 10000"/>
              <a:gd name="connsiteY10" fmla="*/ 803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203 w 10000"/>
              <a:gd name="connsiteY2" fmla="*/ 2204 h 10018"/>
              <a:gd name="connsiteX3" fmla="*/ 5331 w 10000"/>
              <a:gd name="connsiteY3" fmla="*/ 2577 h 10018"/>
              <a:gd name="connsiteX4" fmla="*/ 5649 w 10000"/>
              <a:gd name="connsiteY4" fmla="*/ 2884 h 10018"/>
              <a:gd name="connsiteX5" fmla="*/ 6114 w 10000"/>
              <a:gd name="connsiteY5" fmla="*/ 3066 h 10018"/>
              <a:gd name="connsiteX6" fmla="*/ 6497 w 10000"/>
              <a:gd name="connsiteY6" fmla="*/ 2452 h 10018"/>
              <a:gd name="connsiteX7" fmla="*/ 6602 w 10000"/>
              <a:gd name="connsiteY7" fmla="*/ 1639 h 10018"/>
              <a:gd name="connsiteX8" fmla="*/ 6465 w 10000"/>
              <a:gd name="connsiteY8" fmla="*/ 1275 h 10018"/>
              <a:gd name="connsiteX9" fmla="*/ 6230 w 10000"/>
              <a:gd name="connsiteY9" fmla="*/ 1195 h 10018"/>
              <a:gd name="connsiteX10" fmla="*/ 6223 w 10000"/>
              <a:gd name="connsiteY10" fmla="*/ 803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203 w 10000"/>
              <a:gd name="connsiteY2" fmla="*/ 2204 h 10018"/>
              <a:gd name="connsiteX3" fmla="*/ 5331 w 10000"/>
              <a:gd name="connsiteY3" fmla="*/ 2577 h 10018"/>
              <a:gd name="connsiteX4" fmla="*/ 5649 w 10000"/>
              <a:gd name="connsiteY4" fmla="*/ 2884 h 10018"/>
              <a:gd name="connsiteX5" fmla="*/ 6114 w 10000"/>
              <a:gd name="connsiteY5" fmla="*/ 3066 h 10018"/>
              <a:gd name="connsiteX6" fmla="*/ 6497 w 10000"/>
              <a:gd name="connsiteY6" fmla="*/ 2452 h 10018"/>
              <a:gd name="connsiteX7" fmla="*/ 6602 w 10000"/>
              <a:gd name="connsiteY7" fmla="*/ 1639 h 10018"/>
              <a:gd name="connsiteX8" fmla="*/ 6465 w 10000"/>
              <a:gd name="connsiteY8" fmla="*/ 1275 h 10018"/>
              <a:gd name="connsiteX9" fmla="*/ 6230 w 10000"/>
              <a:gd name="connsiteY9" fmla="*/ 1195 h 10018"/>
              <a:gd name="connsiteX10" fmla="*/ 6223 w 10000"/>
              <a:gd name="connsiteY10" fmla="*/ 803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203 w 10000"/>
              <a:gd name="connsiteY2" fmla="*/ 2204 h 10018"/>
              <a:gd name="connsiteX3" fmla="*/ 5331 w 10000"/>
              <a:gd name="connsiteY3" fmla="*/ 2577 h 10018"/>
              <a:gd name="connsiteX4" fmla="*/ 5649 w 10000"/>
              <a:gd name="connsiteY4" fmla="*/ 2884 h 10018"/>
              <a:gd name="connsiteX5" fmla="*/ 6114 w 10000"/>
              <a:gd name="connsiteY5" fmla="*/ 3066 h 10018"/>
              <a:gd name="connsiteX6" fmla="*/ 6497 w 10000"/>
              <a:gd name="connsiteY6" fmla="*/ 2452 h 10018"/>
              <a:gd name="connsiteX7" fmla="*/ 6602 w 10000"/>
              <a:gd name="connsiteY7" fmla="*/ 1639 h 10018"/>
              <a:gd name="connsiteX8" fmla="*/ 6465 w 10000"/>
              <a:gd name="connsiteY8" fmla="*/ 1275 h 10018"/>
              <a:gd name="connsiteX9" fmla="*/ 6230 w 10000"/>
              <a:gd name="connsiteY9" fmla="*/ 1195 h 10018"/>
              <a:gd name="connsiteX10" fmla="*/ 6223 w 10000"/>
              <a:gd name="connsiteY10" fmla="*/ 803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203 w 10000"/>
              <a:gd name="connsiteY2" fmla="*/ 2204 h 10018"/>
              <a:gd name="connsiteX3" fmla="*/ 5331 w 10000"/>
              <a:gd name="connsiteY3" fmla="*/ 2577 h 10018"/>
              <a:gd name="connsiteX4" fmla="*/ 5649 w 10000"/>
              <a:gd name="connsiteY4" fmla="*/ 2884 h 10018"/>
              <a:gd name="connsiteX5" fmla="*/ 6114 w 10000"/>
              <a:gd name="connsiteY5" fmla="*/ 3066 h 10018"/>
              <a:gd name="connsiteX6" fmla="*/ 6497 w 10000"/>
              <a:gd name="connsiteY6" fmla="*/ 2452 h 10018"/>
              <a:gd name="connsiteX7" fmla="*/ 6602 w 10000"/>
              <a:gd name="connsiteY7" fmla="*/ 1639 h 10018"/>
              <a:gd name="connsiteX8" fmla="*/ 6465 w 10000"/>
              <a:gd name="connsiteY8" fmla="*/ 1275 h 10018"/>
              <a:gd name="connsiteX9" fmla="*/ 6182 w 10000"/>
              <a:gd name="connsiteY9" fmla="*/ 1336 h 10018"/>
              <a:gd name="connsiteX10" fmla="*/ 6223 w 10000"/>
              <a:gd name="connsiteY10" fmla="*/ 803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122 w 10000"/>
              <a:gd name="connsiteY2" fmla="*/ 2239 h 10018"/>
              <a:gd name="connsiteX3" fmla="*/ 5331 w 10000"/>
              <a:gd name="connsiteY3" fmla="*/ 2577 h 10018"/>
              <a:gd name="connsiteX4" fmla="*/ 5649 w 10000"/>
              <a:gd name="connsiteY4" fmla="*/ 2884 h 10018"/>
              <a:gd name="connsiteX5" fmla="*/ 6114 w 10000"/>
              <a:gd name="connsiteY5" fmla="*/ 3066 h 10018"/>
              <a:gd name="connsiteX6" fmla="*/ 6497 w 10000"/>
              <a:gd name="connsiteY6" fmla="*/ 2452 h 10018"/>
              <a:gd name="connsiteX7" fmla="*/ 6602 w 10000"/>
              <a:gd name="connsiteY7" fmla="*/ 1639 h 10018"/>
              <a:gd name="connsiteX8" fmla="*/ 6465 w 10000"/>
              <a:gd name="connsiteY8" fmla="*/ 1275 h 10018"/>
              <a:gd name="connsiteX9" fmla="*/ 6182 w 10000"/>
              <a:gd name="connsiteY9" fmla="*/ 1336 h 10018"/>
              <a:gd name="connsiteX10" fmla="*/ 6223 w 10000"/>
              <a:gd name="connsiteY10" fmla="*/ 803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122 w 10000"/>
              <a:gd name="connsiteY2" fmla="*/ 2239 h 10018"/>
              <a:gd name="connsiteX3" fmla="*/ 5331 w 10000"/>
              <a:gd name="connsiteY3" fmla="*/ 2577 h 10018"/>
              <a:gd name="connsiteX4" fmla="*/ 5649 w 10000"/>
              <a:gd name="connsiteY4" fmla="*/ 2884 h 10018"/>
              <a:gd name="connsiteX5" fmla="*/ 6093 w 10000"/>
              <a:gd name="connsiteY5" fmla="*/ 2908 h 10018"/>
              <a:gd name="connsiteX6" fmla="*/ 6497 w 10000"/>
              <a:gd name="connsiteY6" fmla="*/ 2452 h 10018"/>
              <a:gd name="connsiteX7" fmla="*/ 6602 w 10000"/>
              <a:gd name="connsiteY7" fmla="*/ 1639 h 10018"/>
              <a:gd name="connsiteX8" fmla="*/ 6465 w 10000"/>
              <a:gd name="connsiteY8" fmla="*/ 1275 h 10018"/>
              <a:gd name="connsiteX9" fmla="*/ 6182 w 10000"/>
              <a:gd name="connsiteY9" fmla="*/ 1336 h 10018"/>
              <a:gd name="connsiteX10" fmla="*/ 6223 w 10000"/>
              <a:gd name="connsiteY10" fmla="*/ 803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122 w 10000"/>
              <a:gd name="connsiteY2" fmla="*/ 2239 h 10018"/>
              <a:gd name="connsiteX3" fmla="*/ 5331 w 10000"/>
              <a:gd name="connsiteY3" fmla="*/ 2577 h 10018"/>
              <a:gd name="connsiteX4" fmla="*/ 5638 w 10000"/>
              <a:gd name="connsiteY4" fmla="*/ 2814 h 10018"/>
              <a:gd name="connsiteX5" fmla="*/ 6093 w 10000"/>
              <a:gd name="connsiteY5" fmla="*/ 2908 h 10018"/>
              <a:gd name="connsiteX6" fmla="*/ 6497 w 10000"/>
              <a:gd name="connsiteY6" fmla="*/ 2452 h 10018"/>
              <a:gd name="connsiteX7" fmla="*/ 6602 w 10000"/>
              <a:gd name="connsiteY7" fmla="*/ 1639 h 10018"/>
              <a:gd name="connsiteX8" fmla="*/ 6465 w 10000"/>
              <a:gd name="connsiteY8" fmla="*/ 1275 h 10018"/>
              <a:gd name="connsiteX9" fmla="*/ 6182 w 10000"/>
              <a:gd name="connsiteY9" fmla="*/ 1336 h 10018"/>
              <a:gd name="connsiteX10" fmla="*/ 6223 w 10000"/>
              <a:gd name="connsiteY10" fmla="*/ 803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122 w 10000"/>
              <a:gd name="connsiteY2" fmla="*/ 2239 h 10018"/>
              <a:gd name="connsiteX3" fmla="*/ 5331 w 10000"/>
              <a:gd name="connsiteY3" fmla="*/ 2577 h 10018"/>
              <a:gd name="connsiteX4" fmla="*/ 5638 w 10000"/>
              <a:gd name="connsiteY4" fmla="*/ 2814 h 10018"/>
              <a:gd name="connsiteX5" fmla="*/ 6093 w 10000"/>
              <a:gd name="connsiteY5" fmla="*/ 2908 h 10018"/>
              <a:gd name="connsiteX6" fmla="*/ 6497 w 10000"/>
              <a:gd name="connsiteY6" fmla="*/ 2452 h 10018"/>
              <a:gd name="connsiteX7" fmla="*/ 6597 w 10000"/>
              <a:gd name="connsiteY7" fmla="*/ 1850 h 10018"/>
              <a:gd name="connsiteX8" fmla="*/ 6465 w 10000"/>
              <a:gd name="connsiteY8" fmla="*/ 1275 h 10018"/>
              <a:gd name="connsiteX9" fmla="*/ 6182 w 10000"/>
              <a:gd name="connsiteY9" fmla="*/ 1336 h 10018"/>
              <a:gd name="connsiteX10" fmla="*/ 6223 w 10000"/>
              <a:gd name="connsiteY10" fmla="*/ 803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122 w 10000"/>
              <a:gd name="connsiteY2" fmla="*/ 2239 h 10018"/>
              <a:gd name="connsiteX3" fmla="*/ 5331 w 10000"/>
              <a:gd name="connsiteY3" fmla="*/ 2577 h 10018"/>
              <a:gd name="connsiteX4" fmla="*/ 5638 w 10000"/>
              <a:gd name="connsiteY4" fmla="*/ 2814 h 10018"/>
              <a:gd name="connsiteX5" fmla="*/ 6163 w 10000"/>
              <a:gd name="connsiteY5" fmla="*/ 2838 h 10018"/>
              <a:gd name="connsiteX6" fmla="*/ 6497 w 10000"/>
              <a:gd name="connsiteY6" fmla="*/ 2452 h 10018"/>
              <a:gd name="connsiteX7" fmla="*/ 6597 w 10000"/>
              <a:gd name="connsiteY7" fmla="*/ 1850 h 10018"/>
              <a:gd name="connsiteX8" fmla="*/ 6465 w 10000"/>
              <a:gd name="connsiteY8" fmla="*/ 1275 h 10018"/>
              <a:gd name="connsiteX9" fmla="*/ 6182 w 10000"/>
              <a:gd name="connsiteY9" fmla="*/ 1336 h 10018"/>
              <a:gd name="connsiteX10" fmla="*/ 6223 w 10000"/>
              <a:gd name="connsiteY10" fmla="*/ 803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52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 name="connsiteX0" fmla="*/ 2909 w 10000"/>
              <a:gd name="connsiteY0" fmla="*/ 1954 h 10018"/>
              <a:gd name="connsiteX1" fmla="*/ 4777 w 10000"/>
              <a:gd name="connsiteY1" fmla="*/ 1954 h 10018"/>
              <a:gd name="connsiteX2" fmla="*/ 5122 w 10000"/>
              <a:gd name="connsiteY2" fmla="*/ 2239 h 10018"/>
              <a:gd name="connsiteX3" fmla="*/ 5331 w 10000"/>
              <a:gd name="connsiteY3" fmla="*/ 2577 h 10018"/>
              <a:gd name="connsiteX4" fmla="*/ 5638 w 10000"/>
              <a:gd name="connsiteY4" fmla="*/ 2814 h 10018"/>
              <a:gd name="connsiteX5" fmla="*/ 6163 w 10000"/>
              <a:gd name="connsiteY5" fmla="*/ 2838 h 10018"/>
              <a:gd name="connsiteX6" fmla="*/ 6497 w 10000"/>
              <a:gd name="connsiteY6" fmla="*/ 2452 h 10018"/>
              <a:gd name="connsiteX7" fmla="*/ 6597 w 10000"/>
              <a:gd name="connsiteY7" fmla="*/ 1850 h 10018"/>
              <a:gd name="connsiteX8" fmla="*/ 6465 w 10000"/>
              <a:gd name="connsiteY8" fmla="*/ 1275 h 10018"/>
              <a:gd name="connsiteX9" fmla="*/ 6182 w 10000"/>
              <a:gd name="connsiteY9" fmla="*/ 1336 h 10018"/>
              <a:gd name="connsiteX10" fmla="*/ 6223 w 10000"/>
              <a:gd name="connsiteY10" fmla="*/ 803 h 10018"/>
              <a:gd name="connsiteX11" fmla="*/ 6308 w 10000"/>
              <a:gd name="connsiteY11" fmla="*/ 279 h 10018"/>
              <a:gd name="connsiteX12" fmla="*/ 6504 w 10000"/>
              <a:gd name="connsiteY12" fmla="*/ 0 h 10018"/>
              <a:gd name="connsiteX13" fmla="*/ 6893 w 10000"/>
              <a:gd name="connsiteY13" fmla="*/ 217 h 10018"/>
              <a:gd name="connsiteX14" fmla="*/ 7322 w 10000"/>
              <a:gd name="connsiteY14" fmla="*/ 723 h 10018"/>
              <a:gd name="connsiteX15" fmla="*/ 7601 w 10000"/>
              <a:gd name="connsiteY15" fmla="*/ 1082 h 10018"/>
              <a:gd name="connsiteX16" fmla="*/ 8152 w 10000"/>
              <a:gd name="connsiteY16" fmla="*/ 1639 h 10018"/>
              <a:gd name="connsiteX17" fmla="*/ 8981 w 10000"/>
              <a:gd name="connsiteY17" fmla="*/ 2012 h 10018"/>
              <a:gd name="connsiteX18" fmla="*/ 9899 w 10000"/>
              <a:gd name="connsiteY18" fmla="*/ 2328 h 10018"/>
              <a:gd name="connsiteX19" fmla="*/ 10000 w 10000"/>
              <a:gd name="connsiteY19" fmla="*/ 10018 h 10018"/>
              <a:gd name="connsiteX20" fmla="*/ 7942 w 10000"/>
              <a:gd name="connsiteY20" fmla="*/ 9587 h 10018"/>
              <a:gd name="connsiteX21" fmla="*/ 4672 w 10000"/>
              <a:gd name="connsiteY21" fmla="*/ 8841 h 10018"/>
              <a:gd name="connsiteX22" fmla="*/ 2952 w 10000"/>
              <a:gd name="connsiteY22" fmla="*/ 8468 h 10018"/>
              <a:gd name="connsiteX23" fmla="*/ 1763 w 10000"/>
              <a:gd name="connsiteY23" fmla="*/ 4990 h 10018"/>
              <a:gd name="connsiteX24" fmla="*/ 0 w 10000"/>
              <a:gd name="connsiteY24" fmla="*/ 2510 h 10018"/>
              <a:gd name="connsiteX25" fmla="*/ 213 w 10000"/>
              <a:gd name="connsiteY25" fmla="*/ 1456 h 10018"/>
              <a:gd name="connsiteX26" fmla="*/ 2909 w 10000"/>
              <a:gd name="connsiteY26" fmla="*/ 1954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00" h="10018">
                <a:moveTo>
                  <a:pt x="2909" y="1954"/>
                </a:moveTo>
                <a:lnTo>
                  <a:pt x="4777" y="1954"/>
                </a:lnTo>
                <a:lnTo>
                  <a:pt x="5122" y="2239"/>
                </a:lnTo>
                <a:cubicBezTo>
                  <a:pt x="5165" y="2363"/>
                  <a:pt x="5288" y="2452"/>
                  <a:pt x="5331" y="2577"/>
                </a:cubicBezTo>
                <a:lnTo>
                  <a:pt x="5638" y="2814"/>
                </a:lnTo>
                <a:lnTo>
                  <a:pt x="6163" y="2838"/>
                </a:lnTo>
                <a:lnTo>
                  <a:pt x="6497" y="2452"/>
                </a:lnTo>
                <a:cubicBezTo>
                  <a:pt x="6530" y="2251"/>
                  <a:pt x="6564" y="2051"/>
                  <a:pt x="6597" y="1850"/>
                </a:cubicBezTo>
                <a:cubicBezTo>
                  <a:pt x="6576" y="1664"/>
                  <a:pt x="6561" y="1462"/>
                  <a:pt x="6465" y="1275"/>
                </a:cubicBezTo>
                <a:cubicBezTo>
                  <a:pt x="6379" y="1137"/>
                  <a:pt x="6295" y="1422"/>
                  <a:pt x="6182" y="1336"/>
                </a:cubicBezTo>
                <a:cubicBezTo>
                  <a:pt x="6160" y="1264"/>
                  <a:pt x="6245" y="875"/>
                  <a:pt x="6223" y="803"/>
                </a:cubicBezTo>
                <a:cubicBezTo>
                  <a:pt x="6237" y="692"/>
                  <a:pt x="6294" y="389"/>
                  <a:pt x="6308" y="279"/>
                </a:cubicBezTo>
                <a:cubicBezTo>
                  <a:pt x="6361" y="169"/>
                  <a:pt x="6451" y="109"/>
                  <a:pt x="6504" y="0"/>
                </a:cubicBezTo>
                <a:lnTo>
                  <a:pt x="6893" y="217"/>
                </a:lnTo>
                <a:lnTo>
                  <a:pt x="7322" y="723"/>
                </a:lnTo>
                <a:lnTo>
                  <a:pt x="7601" y="1082"/>
                </a:lnTo>
                <a:lnTo>
                  <a:pt x="8152" y="1639"/>
                </a:lnTo>
                <a:lnTo>
                  <a:pt x="8981" y="2012"/>
                </a:lnTo>
                <a:cubicBezTo>
                  <a:pt x="9271" y="2117"/>
                  <a:pt x="9609" y="2223"/>
                  <a:pt x="9899" y="2328"/>
                </a:cubicBezTo>
                <a:cubicBezTo>
                  <a:pt x="9948" y="4891"/>
                  <a:pt x="9951" y="7455"/>
                  <a:pt x="10000" y="10018"/>
                </a:cubicBezTo>
                <a:lnTo>
                  <a:pt x="7942" y="9587"/>
                </a:lnTo>
                <a:lnTo>
                  <a:pt x="4672" y="8841"/>
                </a:lnTo>
                <a:lnTo>
                  <a:pt x="2952" y="8468"/>
                </a:lnTo>
                <a:lnTo>
                  <a:pt x="1763" y="4990"/>
                </a:lnTo>
                <a:lnTo>
                  <a:pt x="0" y="2510"/>
                </a:lnTo>
                <a:lnTo>
                  <a:pt x="213" y="1456"/>
                </a:lnTo>
                <a:lnTo>
                  <a:pt x="2909" y="1954"/>
                </a:lnTo>
                <a:close/>
              </a:path>
            </a:pathLst>
          </a:custGeom>
          <a:solidFill>
            <a:srgbClr val="00CCFF"/>
          </a:solidFill>
          <a:ln w="9525">
            <a:noFill/>
            <a:round/>
            <a:headEnd/>
            <a:tailEnd/>
          </a:ln>
        </p:spPr>
        <p:txBody>
          <a:bodyPr/>
          <a:lstStyle/>
          <a:p>
            <a:endParaRPr lang="en-US"/>
          </a:p>
        </p:txBody>
      </p:sp>
      <p:grpSp>
        <p:nvGrpSpPr>
          <p:cNvPr id="69" name="Group 68"/>
          <p:cNvGrpSpPr/>
          <p:nvPr/>
        </p:nvGrpSpPr>
        <p:grpSpPr>
          <a:xfrm>
            <a:off x="1208836" y="2466100"/>
            <a:ext cx="7012055" cy="2677400"/>
            <a:chOff x="833377" y="1363650"/>
            <a:chExt cx="8068913" cy="4284302"/>
          </a:xfrm>
        </p:grpSpPr>
        <p:sp>
          <p:nvSpPr>
            <p:cNvPr id="70" name="Freeform 69"/>
            <p:cNvSpPr/>
            <p:nvPr/>
          </p:nvSpPr>
          <p:spPr>
            <a:xfrm>
              <a:off x="833377" y="2255430"/>
              <a:ext cx="7604567" cy="3368233"/>
            </a:xfrm>
            <a:custGeom>
              <a:avLst/>
              <a:gdLst>
                <a:gd name="connsiteX0" fmla="*/ 11575 w 7604567"/>
                <a:gd name="connsiteY0" fmla="*/ 486137 h 3333509"/>
                <a:gd name="connsiteX1" fmla="*/ 324091 w 7604567"/>
                <a:gd name="connsiteY1" fmla="*/ 428263 h 3333509"/>
                <a:gd name="connsiteX2" fmla="*/ 613458 w 7604567"/>
                <a:gd name="connsiteY2" fmla="*/ 324091 h 3333509"/>
                <a:gd name="connsiteX3" fmla="*/ 902826 w 7604567"/>
                <a:gd name="connsiteY3" fmla="*/ 196770 h 3333509"/>
                <a:gd name="connsiteX4" fmla="*/ 1076446 w 7604567"/>
                <a:gd name="connsiteY4" fmla="*/ 173620 h 3333509"/>
                <a:gd name="connsiteX5" fmla="*/ 1226917 w 7604567"/>
                <a:gd name="connsiteY5" fmla="*/ 162046 h 3333509"/>
                <a:gd name="connsiteX6" fmla="*/ 1458410 w 7604567"/>
                <a:gd name="connsiteY6" fmla="*/ 23149 h 3333509"/>
                <a:gd name="connsiteX7" fmla="*/ 1863524 w 7604567"/>
                <a:gd name="connsiteY7" fmla="*/ 69448 h 3333509"/>
                <a:gd name="connsiteX8" fmla="*/ 1967696 w 7604567"/>
                <a:gd name="connsiteY8" fmla="*/ 92597 h 3333509"/>
                <a:gd name="connsiteX9" fmla="*/ 2303362 w 7604567"/>
                <a:gd name="connsiteY9" fmla="*/ 23149 h 3333509"/>
                <a:gd name="connsiteX10" fmla="*/ 2696901 w 7604567"/>
                <a:gd name="connsiteY10" fmla="*/ 0 h 3333509"/>
                <a:gd name="connsiteX11" fmla="*/ 3020993 w 7604567"/>
                <a:gd name="connsiteY11" fmla="*/ 69448 h 3333509"/>
                <a:gd name="connsiteX12" fmla="*/ 3599727 w 7604567"/>
                <a:gd name="connsiteY12" fmla="*/ 1169043 h 3333509"/>
                <a:gd name="connsiteX13" fmla="*/ 4271058 w 7604567"/>
                <a:gd name="connsiteY13" fmla="*/ 1655180 h 3333509"/>
                <a:gd name="connsiteX14" fmla="*/ 4977114 w 7604567"/>
                <a:gd name="connsiteY14" fmla="*/ 2060294 h 3333509"/>
                <a:gd name="connsiteX15" fmla="*/ 5613722 w 7604567"/>
                <a:gd name="connsiteY15" fmla="*/ 2407534 h 3333509"/>
                <a:gd name="connsiteX16" fmla="*/ 6227180 w 7604567"/>
                <a:gd name="connsiteY16" fmla="*/ 2662177 h 3333509"/>
                <a:gd name="connsiteX17" fmla="*/ 6620719 w 7604567"/>
                <a:gd name="connsiteY17" fmla="*/ 2847372 h 3333509"/>
                <a:gd name="connsiteX18" fmla="*/ 7604567 w 7604567"/>
                <a:gd name="connsiteY18" fmla="*/ 3333509 h 3333509"/>
                <a:gd name="connsiteX19" fmla="*/ 0 w 7604567"/>
                <a:gd name="connsiteY19" fmla="*/ 3333509 h 3333509"/>
                <a:gd name="connsiteX20" fmla="*/ 11575 w 7604567"/>
                <a:gd name="connsiteY20" fmla="*/ 486137 h 3333509"/>
                <a:gd name="connsiteX0" fmla="*/ 11575 w 7604567"/>
                <a:gd name="connsiteY0" fmla="*/ 486137 h 3333509"/>
                <a:gd name="connsiteX1" fmla="*/ 324091 w 7604567"/>
                <a:gd name="connsiteY1" fmla="*/ 428263 h 3333509"/>
                <a:gd name="connsiteX2" fmla="*/ 613458 w 7604567"/>
                <a:gd name="connsiteY2" fmla="*/ 324091 h 3333509"/>
                <a:gd name="connsiteX3" fmla="*/ 902826 w 7604567"/>
                <a:gd name="connsiteY3" fmla="*/ 196770 h 3333509"/>
                <a:gd name="connsiteX4" fmla="*/ 1076446 w 7604567"/>
                <a:gd name="connsiteY4" fmla="*/ 173620 h 3333509"/>
                <a:gd name="connsiteX5" fmla="*/ 1226917 w 7604567"/>
                <a:gd name="connsiteY5" fmla="*/ 162046 h 3333509"/>
                <a:gd name="connsiteX6" fmla="*/ 1458410 w 7604567"/>
                <a:gd name="connsiteY6" fmla="*/ 23149 h 3333509"/>
                <a:gd name="connsiteX7" fmla="*/ 1863524 w 7604567"/>
                <a:gd name="connsiteY7" fmla="*/ 69448 h 3333509"/>
                <a:gd name="connsiteX8" fmla="*/ 1967696 w 7604567"/>
                <a:gd name="connsiteY8" fmla="*/ 92597 h 3333509"/>
                <a:gd name="connsiteX9" fmla="*/ 2303362 w 7604567"/>
                <a:gd name="connsiteY9" fmla="*/ 23149 h 3333509"/>
                <a:gd name="connsiteX10" fmla="*/ 2696901 w 7604567"/>
                <a:gd name="connsiteY10" fmla="*/ 0 h 3333509"/>
                <a:gd name="connsiteX11" fmla="*/ 3020993 w 7604567"/>
                <a:gd name="connsiteY11" fmla="*/ 23149 h 3333509"/>
                <a:gd name="connsiteX12" fmla="*/ 3599727 w 7604567"/>
                <a:gd name="connsiteY12" fmla="*/ 1169043 h 3333509"/>
                <a:gd name="connsiteX13" fmla="*/ 4271058 w 7604567"/>
                <a:gd name="connsiteY13" fmla="*/ 1655180 h 3333509"/>
                <a:gd name="connsiteX14" fmla="*/ 4977114 w 7604567"/>
                <a:gd name="connsiteY14" fmla="*/ 2060294 h 3333509"/>
                <a:gd name="connsiteX15" fmla="*/ 5613722 w 7604567"/>
                <a:gd name="connsiteY15" fmla="*/ 2407534 h 3333509"/>
                <a:gd name="connsiteX16" fmla="*/ 6227180 w 7604567"/>
                <a:gd name="connsiteY16" fmla="*/ 2662177 h 3333509"/>
                <a:gd name="connsiteX17" fmla="*/ 6620719 w 7604567"/>
                <a:gd name="connsiteY17" fmla="*/ 2847372 h 3333509"/>
                <a:gd name="connsiteX18" fmla="*/ 7604567 w 7604567"/>
                <a:gd name="connsiteY18" fmla="*/ 3333509 h 3333509"/>
                <a:gd name="connsiteX19" fmla="*/ 0 w 7604567"/>
                <a:gd name="connsiteY19" fmla="*/ 3333509 h 3333509"/>
                <a:gd name="connsiteX20" fmla="*/ 11575 w 7604567"/>
                <a:gd name="connsiteY20" fmla="*/ 486137 h 3333509"/>
                <a:gd name="connsiteX0" fmla="*/ 11575 w 7604567"/>
                <a:gd name="connsiteY0" fmla="*/ 520861 h 3368233"/>
                <a:gd name="connsiteX1" fmla="*/ 324091 w 7604567"/>
                <a:gd name="connsiteY1" fmla="*/ 462987 h 3368233"/>
                <a:gd name="connsiteX2" fmla="*/ 613458 w 7604567"/>
                <a:gd name="connsiteY2" fmla="*/ 358815 h 3368233"/>
                <a:gd name="connsiteX3" fmla="*/ 902826 w 7604567"/>
                <a:gd name="connsiteY3" fmla="*/ 231494 h 3368233"/>
                <a:gd name="connsiteX4" fmla="*/ 1076446 w 7604567"/>
                <a:gd name="connsiteY4" fmla="*/ 208344 h 3368233"/>
                <a:gd name="connsiteX5" fmla="*/ 1226917 w 7604567"/>
                <a:gd name="connsiteY5" fmla="*/ 196770 h 3368233"/>
                <a:gd name="connsiteX6" fmla="*/ 1458410 w 7604567"/>
                <a:gd name="connsiteY6" fmla="*/ 57873 h 3368233"/>
                <a:gd name="connsiteX7" fmla="*/ 1863524 w 7604567"/>
                <a:gd name="connsiteY7" fmla="*/ 104172 h 3368233"/>
                <a:gd name="connsiteX8" fmla="*/ 1967696 w 7604567"/>
                <a:gd name="connsiteY8" fmla="*/ 127321 h 3368233"/>
                <a:gd name="connsiteX9" fmla="*/ 2303362 w 7604567"/>
                <a:gd name="connsiteY9" fmla="*/ 57873 h 3368233"/>
                <a:gd name="connsiteX10" fmla="*/ 2696901 w 7604567"/>
                <a:gd name="connsiteY10" fmla="*/ 0 h 3368233"/>
                <a:gd name="connsiteX11" fmla="*/ 3020993 w 7604567"/>
                <a:gd name="connsiteY11" fmla="*/ 57873 h 3368233"/>
                <a:gd name="connsiteX12" fmla="*/ 3599727 w 7604567"/>
                <a:gd name="connsiteY12" fmla="*/ 1203767 h 3368233"/>
                <a:gd name="connsiteX13" fmla="*/ 4271058 w 7604567"/>
                <a:gd name="connsiteY13" fmla="*/ 1689904 h 3368233"/>
                <a:gd name="connsiteX14" fmla="*/ 4977114 w 7604567"/>
                <a:gd name="connsiteY14" fmla="*/ 2095018 h 3368233"/>
                <a:gd name="connsiteX15" fmla="*/ 5613722 w 7604567"/>
                <a:gd name="connsiteY15" fmla="*/ 2442258 h 3368233"/>
                <a:gd name="connsiteX16" fmla="*/ 6227180 w 7604567"/>
                <a:gd name="connsiteY16" fmla="*/ 2696901 h 3368233"/>
                <a:gd name="connsiteX17" fmla="*/ 6620719 w 7604567"/>
                <a:gd name="connsiteY17" fmla="*/ 2882096 h 3368233"/>
                <a:gd name="connsiteX18" fmla="*/ 7604567 w 7604567"/>
                <a:gd name="connsiteY18" fmla="*/ 3368233 h 3368233"/>
                <a:gd name="connsiteX19" fmla="*/ 0 w 7604567"/>
                <a:gd name="connsiteY19" fmla="*/ 3368233 h 3368233"/>
                <a:gd name="connsiteX20" fmla="*/ 11575 w 7604567"/>
                <a:gd name="connsiteY20" fmla="*/ 520861 h 3368233"/>
                <a:gd name="connsiteX0" fmla="*/ 11575 w 7604567"/>
                <a:gd name="connsiteY0" fmla="*/ 520861 h 3368233"/>
                <a:gd name="connsiteX1" fmla="*/ 324091 w 7604567"/>
                <a:gd name="connsiteY1" fmla="*/ 462987 h 3368233"/>
                <a:gd name="connsiteX2" fmla="*/ 613458 w 7604567"/>
                <a:gd name="connsiteY2" fmla="*/ 358815 h 3368233"/>
                <a:gd name="connsiteX3" fmla="*/ 902826 w 7604567"/>
                <a:gd name="connsiteY3" fmla="*/ 231494 h 3368233"/>
                <a:gd name="connsiteX4" fmla="*/ 1076446 w 7604567"/>
                <a:gd name="connsiteY4" fmla="*/ 208344 h 3368233"/>
                <a:gd name="connsiteX5" fmla="*/ 1226917 w 7604567"/>
                <a:gd name="connsiteY5" fmla="*/ 196770 h 3368233"/>
                <a:gd name="connsiteX6" fmla="*/ 1458410 w 7604567"/>
                <a:gd name="connsiteY6" fmla="*/ 57873 h 3368233"/>
                <a:gd name="connsiteX7" fmla="*/ 1863524 w 7604567"/>
                <a:gd name="connsiteY7" fmla="*/ 104172 h 3368233"/>
                <a:gd name="connsiteX8" fmla="*/ 1967696 w 7604567"/>
                <a:gd name="connsiteY8" fmla="*/ 127321 h 3368233"/>
                <a:gd name="connsiteX9" fmla="*/ 2303362 w 7604567"/>
                <a:gd name="connsiteY9" fmla="*/ 57873 h 3368233"/>
                <a:gd name="connsiteX10" fmla="*/ 2696901 w 7604567"/>
                <a:gd name="connsiteY10" fmla="*/ 0 h 3368233"/>
                <a:gd name="connsiteX11" fmla="*/ 3032568 w 7604567"/>
                <a:gd name="connsiteY11" fmla="*/ 23149 h 3368233"/>
                <a:gd name="connsiteX12" fmla="*/ 3599727 w 7604567"/>
                <a:gd name="connsiteY12" fmla="*/ 1203767 h 3368233"/>
                <a:gd name="connsiteX13" fmla="*/ 4271058 w 7604567"/>
                <a:gd name="connsiteY13" fmla="*/ 1689904 h 3368233"/>
                <a:gd name="connsiteX14" fmla="*/ 4977114 w 7604567"/>
                <a:gd name="connsiteY14" fmla="*/ 2095018 h 3368233"/>
                <a:gd name="connsiteX15" fmla="*/ 5613722 w 7604567"/>
                <a:gd name="connsiteY15" fmla="*/ 2442258 h 3368233"/>
                <a:gd name="connsiteX16" fmla="*/ 6227180 w 7604567"/>
                <a:gd name="connsiteY16" fmla="*/ 2696901 h 3368233"/>
                <a:gd name="connsiteX17" fmla="*/ 6620719 w 7604567"/>
                <a:gd name="connsiteY17" fmla="*/ 2882096 h 3368233"/>
                <a:gd name="connsiteX18" fmla="*/ 7604567 w 7604567"/>
                <a:gd name="connsiteY18" fmla="*/ 3368233 h 3368233"/>
                <a:gd name="connsiteX19" fmla="*/ 0 w 7604567"/>
                <a:gd name="connsiteY19" fmla="*/ 3368233 h 3368233"/>
                <a:gd name="connsiteX20" fmla="*/ 11575 w 7604567"/>
                <a:gd name="connsiteY20" fmla="*/ 520861 h 336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04567" h="3368233">
                  <a:moveTo>
                    <a:pt x="11575" y="520861"/>
                  </a:moveTo>
                  <a:lnTo>
                    <a:pt x="324091" y="462987"/>
                  </a:lnTo>
                  <a:lnTo>
                    <a:pt x="613458" y="358815"/>
                  </a:lnTo>
                  <a:lnTo>
                    <a:pt x="902826" y="231494"/>
                  </a:lnTo>
                  <a:lnTo>
                    <a:pt x="1076446" y="208344"/>
                  </a:lnTo>
                  <a:lnTo>
                    <a:pt x="1226917" y="196770"/>
                  </a:lnTo>
                  <a:lnTo>
                    <a:pt x="1458410" y="57873"/>
                  </a:lnTo>
                  <a:lnTo>
                    <a:pt x="1863524" y="104172"/>
                  </a:lnTo>
                  <a:lnTo>
                    <a:pt x="1967696" y="127321"/>
                  </a:lnTo>
                  <a:lnTo>
                    <a:pt x="2303362" y="57873"/>
                  </a:lnTo>
                  <a:lnTo>
                    <a:pt x="2696901" y="0"/>
                  </a:lnTo>
                  <a:lnTo>
                    <a:pt x="3032568" y="23149"/>
                  </a:lnTo>
                  <a:lnTo>
                    <a:pt x="3599727" y="1203767"/>
                  </a:lnTo>
                  <a:lnTo>
                    <a:pt x="4271058" y="1689904"/>
                  </a:lnTo>
                  <a:lnTo>
                    <a:pt x="4977114" y="2095018"/>
                  </a:lnTo>
                  <a:lnTo>
                    <a:pt x="5613722" y="2442258"/>
                  </a:lnTo>
                  <a:lnTo>
                    <a:pt x="6227180" y="2696901"/>
                  </a:lnTo>
                  <a:lnTo>
                    <a:pt x="6620719" y="2882096"/>
                  </a:lnTo>
                  <a:lnTo>
                    <a:pt x="7604567" y="3368233"/>
                  </a:lnTo>
                  <a:lnTo>
                    <a:pt x="0" y="3368233"/>
                  </a:lnTo>
                  <a:cubicBezTo>
                    <a:pt x="3858" y="2419109"/>
                    <a:pt x="7717" y="1469985"/>
                    <a:pt x="11575" y="520861"/>
                  </a:cubicBezTo>
                  <a:close/>
                </a:path>
              </a:pathLst>
            </a:custGeom>
            <a:solidFill>
              <a:srgbClr val="E0C0A0"/>
            </a:solidFill>
            <a:ln>
              <a:solidFill>
                <a:srgbClr val="E0C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rot="173839">
              <a:off x="3754228" y="2316850"/>
              <a:ext cx="1492610" cy="1855564"/>
              <a:chOff x="3881148" y="2571772"/>
              <a:chExt cx="1492610" cy="1855564"/>
            </a:xfrm>
            <a:solidFill>
              <a:schemeClr val="bg1">
                <a:lumMod val="65000"/>
              </a:schemeClr>
            </a:solidFill>
          </p:grpSpPr>
          <p:sp>
            <p:nvSpPr>
              <p:cNvPr id="94" name="Freeform 93"/>
              <p:cNvSpPr/>
              <p:nvPr/>
            </p:nvSpPr>
            <p:spPr>
              <a:xfrm rot="497172">
                <a:off x="4002860" y="2702724"/>
                <a:ext cx="209177" cy="204986"/>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rot="4190204">
                <a:off x="4132588" y="2870086"/>
                <a:ext cx="217556" cy="192067"/>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rot="1580153">
                <a:off x="4260886" y="3043644"/>
                <a:ext cx="248475" cy="212483"/>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rot="13255811">
                <a:off x="4033777" y="2912830"/>
                <a:ext cx="186943" cy="198262"/>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97"/>
              <p:cNvSpPr/>
              <p:nvPr/>
            </p:nvSpPr>
            <p:spPr>
              <a:xfrm rot="17047044">
                <a:off x="4115540" y="3094361"/>
                <a:ext cx="197575" cy="196690"/>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4190204">
                <a:off x="4263952" y="3285597"/>
                <a:ext cx="217556" cy="192067"/>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20078435">
                <a:off x="4394455" y="3238961"/>
                <a:ext cx="217556" cy="192067"/>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p:nvSpPr>
            <p:spPr>
              <a:xfrm rot="497172">
                <a:off x="4359019" y="3453658"/>
                <a:ext cx="269230" cy="199412"/>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rot="2333153">
                <a:off x="4548403" y="3359855"/>
                <a:ext cx="191644" cy="167250"/>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rot="19934993">
                <a:off x="4584009" y="3494657"/>
                <a:ext cx="248475" cy="212483"/>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rot="20078435">
                <a:off x="4635769" y="3675047"/>
                <a:ext cx="217556" cy="192067"/>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rot="12331783">
                <a:off x="4806820" y="3684425"/>
                <a:ext cx="246776" cy="125815"/>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p:nvSpPr>
            <p:spPr>
              <a:xfrm rot="1580153">
                <a:off x="4811246" y="3819250"/>
                <a:ext cx="201706" cy="186113"/>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p:nvSpPr>
            <p:spPr>
              <a:xfrm rot="7814885">
                <a:off x="4971008" y="3846722"/>
                <a:ext cx="209177" cy="204986"/>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p:nvSpPr>
            <p:spPr>
              <a:xfrm rot="12331783">
                <a:off x="3881148" y="2571772"/>
                <a:ext cx="246776" cy="125815"/>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p:nvPr/>
            </p:nvSpPr>
            <p:spPr>
              <a:xfrm rot="2309682">
                <a:off x="4448723" y="3689814"/>
                <a:ext cx="246776" cy="125815"/>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rot="20078435">
                <a:off x="5125447" y="3954863"/>
                <a:ext cx="217556" cy="192067"/>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rot="8407588">
                <a:off x="4829817" y="4016863"/>
                <a:ext cx="209177" cy="204986"/>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rot="2333153">
                <a:off x="5000606" y="4044406"/>
                <a:ext cx="191644" cy="167250"/>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rot="20078435">
                <a:off x="4915585" y="4164726"/>
                <a:ext cx="217556" cy="192067"/>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rot="6254174">
                <a:off x="5168947" y="4140868"/>
                <a:ext cx="217556" cy="192067"/>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rot="680334">
                <a:off x="5079141" y="4301521"/>
                <a:ext cx="246776" cy="125815"/>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rot="11809624">
                <a:off x="4596234" y="3872713"/>
                <a:ext cx="217556" cy="192067"/>
              </a:xfrm>
              <a:custGeom>
                <a:avLst/>
                <a:gdLst>
                  <a:gd name="connsiteX0" fmla="*/ 0 w 3727048"/>
                  <a:gd name="connsiteY0" fmla="*/ 0 h 2858946"/>
                  <a:gd name="connsiteX1" fmla="*/ 335665 w 3727048"/>
                  <a:gd name="connsiteY1" fmla="*/ 11574 h 2858946"/>
                  <a:gd name="connsiteX2" fmla="*/ 983848 w 3727048"/>
                  <a:gd name="connsiteY2" fmla="*/ 1111169 h 2858946"/>
                  <a:gd name="connsiteX3" fmla="*/ 1921397 w 3727048"/>
                  <a:gd name="connsiteY3" fmla="*/ 1169043 h 2858946"/>
                  <a:gd name="connsiteX4" fmla="*/ 3727048 w 3727048"/>
                  <a:gd name="connsiteY4" fmla="*/ 2858946 h 2858946"/>
                  <a:gd name="connsiteX5" fmla="*/ 2812648 w 3727048"/>
                  <a:gd name="connsiteY5" fmla="*/ 2442258 h 2858946"/>
                  <a:gd name="connsiteX6" fmla="*/ 1805650 w 3727048"/>
                  <a:gd name="connsiteY6" fmla="*/ 1944546 h 2858946"/>
                  <a:gd name="connsiteX7" fmla="*/ 1157468 w 3727048"/>
                  <a:gd name="connsiteY7" fmla="*/ 1504709 h 2858946"/>
                  <a:gd name="connsiteX8" fmla="*/ 659756 w 3727048"/>
                  <a:gd name="connsiteY8" fmla="*/ 1157468 h 2858946"/>
                  <a:gd name="connsiteX9" fmla="*/ 115746 w 3727048"/>
                  <a:gd name="connsiteY9" fmla="*/ 69448 h 2858946"/>
                  <a:gd name="connsiteX10" fmla="*/ 0 w 3727048"/>
                  <a:gd name="connsiteY10" fmla="*/ 0 h 2858946"/>
                  <a:gd name="connsiteX0" fmla="*/ 0 w 3727048"/>
                  <a:gd name="connsiteY0" fmla="*/ 0 h 2974013"/>
                  <a:gd name="connsiteX1" fmla="*/ 335665 w 3727048"/>
                  <a:gd name="connsiteY1" fmla="*/ 11574 h 2974013"/>
                  <a:gd name="connsiteX2" fmla="*/ 983848 w 3727048"/>
                  <a:gd name="connsiteY2" fmla="*/ 1111169 h 2974013"/>
                  <a:gd name="connsiteX3" fmla="*/ 1921397 w 3727048"/>
                  <a:gd name="connsiteY3" fmla="*/ 1169043 h 2974013"/>
                  <a:gd name="connsiteX4" fmla="*/ 3727048 w 3727048"/>
                  <a:gd name="connsiteY4" fmla="*/ 2858946 h 2974013"/>
                  <a:gd name="connsiteX5" fmla="*/ 2812648 w 3727048"/>
                  <a:gd name="connsiteY5" fmla="*/ 2442258 h 2974013"/>
                  <a:gd name="connsiteX6" fmla="*/ 1805650 w 3727048"/>
                  <a:gd name="connsiteY6" fmla="*/ 1944546 h 2974013"/>
                  <a:gd name="connsiteX7" fmla="*/ 1157468 w 3727048"/>
                  <a:gd name="connsiteY7" fmla="*/ 1504709 h 2974013"/>
                  <a:gd name="connsiteX8" fmla="*/ 659756 w 3727048"/>
                  <a:gd name="connsiteY8" fmla="*/ 1157468 h 2974013"/>
                  <a:gd name="connsiteX9" fmla="*/ 269427 w 3727048"/>
                  <a:gd name="connsiteY9" fmla="*/ 2974013 h 2974013"/>
                  <a:gd name="connsiteX10" fmla="*/ 0 w 3727048"/>
                  <a:gd name="connsiteY10" fmla="*/ 0 h 2974013"/>
                  <a:gd name="connsiteX0" fmla="*/ 0 w 3727048"/>
                  <a:gd name="connsiteY0" fmla="*/ 0 h 3262893"/>
                  <a:gd name="connsiteX1" fmla="*/ 335665 w 3727048"/>
                  <a:gd name="connsiteY1" fmla="*/ 11574 h 3262893"/>
                  <a:gd name="connsiteX2" fmla="*/ 983848 w 3727048"/>
                  <a:gd name="connsiteY2" fmla="*/ 1111169 h 3262893"/>
                  <a:gd name="connsiteX3" fmla="*/ 1921397 w 3727048"/>
                  <a:gd name="connsiteY3" fmla="*/ 1169043 h 3262893"/>
                  <a:gd name="connsiteX4" fmla="*/ 3727048 w 3727048"/>
                  <a:gd name="connsiteY4" fmla="*/ 2858946 h 3262893"/>
                  <a:gd name="connsiteX5" fmla="*/ 2812648 w 3727048"/>
                  <a:gd name="connsiteY5" fmla="*/ 2442258 h 3262893"/>
                  <a:gd name="connsiteX6" fmla="*/ 1805650 w 3727048"/>
                  <a:gd name="connsiteY6" fmla="*/ 1944546 h 3262893"/>
                  <a:gd name="connsiteX7" fmla="*/ 1157468 w 3727048"/>
                  <a:gd name="connsiteY7" fmla="*/ 1504709 h 3262893"/>
                  <a:gd name="connsiteX8" fmla="*/ 421551 w 3727048"/>
                  <a:gd name="connsiteY8" fmla="*/ 3262893 h 3262893"/>
                  <a:gd name="connsiteX9" fmla="*/ 269427 w 3727048"/>
                  <a:gd name="connsiteY9" fmla="*/ 2974013 h 3262893"/>
                  <a:gd name="connsiteX10" fmla="*/ 0 w 3727048"/>
                  <a:gd name="connsiteY10" fmla="*/ 0 h 3262893"/>
                  <a:gd name="connsiteX0" fmla="*/ 0 w 3611788"/>
                  <a:gd name="connsiteY0" fmla="*/ 0 h 3270577"/>
                  <a:gd name="connsiteX1" fmla="*/ 220405 w 3611788"/>
                  <a:gd name="connsiteY1" fmla="*/ 19258 h 3270577"/>
                  <a:gd name="connsiteX2" fmla="*/ 868588 w 3611788"/>
                  <a:gd name="connsiteY2" fmla="*/ 1118853 h 3270577"/>
                  <a:gd name="connsiteX3" fmla="*/ 1806137 w 3611788"/>
                  <a:gd name="connsiteY3" fmla="*/ 1176727 h 3270577"/>
                  <a:gd name="connsiteX4" fmla="*/ 3611788 w 3611788"/>
                  <a:gd name="connsiteY4" fmla="*/ 2866630 h 3270577"/>
                  <a:gd name="connsiteX5" fmla="*/ 2697388 w 3611788"/>
                  <a:gd name="connsiteY5" fmla="*/ 2449942 h 3270577"/>
                  <a:gd name="connsiteX6" fmla="*/ 1690390 w 3611788"/>
                  <a:gd name="connsiteY6" fmla="*/ 1952230 h 3270577"/>
                  <a:gd name="connsiteX7" fmla="*/ 1042208 w 3611788"/>
                  <a:gd name="connsiteY7" fmla="*/ 1512393 h 3270577"/>
                  <a:gd name="connsiteX8" fmla="*/ 306291 w 3611788"/>
                  <a:gd name="connsiteY8" fmla="*/ 3270577 h 3270577"/>
                  <a:gd name="connsiteX9" fmla="*/ 154167 w 3611788"/>
                  <a:gd name="connsiteY9" fmla="*/ 2981697 h 3270577"/>
                  <a:gd name="connsiteX10" fmla="*/ 0 w 3611788"/>
                  <a:gd name="connsiteY10" fmla="*/ 0 h 3270577"/>
                  <a:gd name="connsiteX0" fmla="*/ 0 w 3565684"/>
                  <a:gd name="connsiteY0" fmla="*/ 0 h 3270577"/>
                  <a:gd name="connsiteX1" fmla="*/ 174301 w 3565684"/>
                  <a:gd name="connsiteY1" fmla="*/ 19258 h 3270577"/>
                  <a:gd name="connsiteX2" fmla="*/ 822484 w 3565684"/>
                  <a:gd name="connsiteY2" fmla="*/ 1118853 h 3270577"/>
                  <a:gd name="connsiteX3" fmla="*/ 1760033 w 3565684"/>
                  <a:gd name="connsiteY3" fmla="*/ 1176727 h 3270577"/>
                  <a:gd name="connsiteX4" fmla="*/ 3565684 w 3565684"/>
                  <a:gd name="connsiteY4" fmla="*/ 2866630 h 3270577"/>
                  <a:gd name="connsiteX5" fmla="*/ 2651284 w 3565684"/>
                  <a:gd name="connsiteY5" fmla="*/ 2449942 h 3270577"/>
                  <a:gd name="connsiteX6" fmla="*/ 1644286 w 3565684"/>
                  <a:gd name="connsiteY6" fmla="*/ 1952230 h 3270577"/>
                  <a:gd name="connsiteX7" fmla="*/ 996104 w 3565684"/>
                  <a:gd name="connsiteY7" fmla="*/ 1512393 h 3270577"/>
                  <a:gd name="connsiteX8" fmla="*/ 260187 w 3565684"/>
                  <a:gd name="connsiteY8" fmla="*/ 3270577 h 3270577"/>
                  <a:gd name="connsiteX9" fmla="*/ 108063 w 3565684"/>
                  <a:gd name="connsiteY9" fmla="*/ 2981697 h 3270577"/>
                  <a:gd name="connsiteX10" fmla="*/ 0 w 3565684"/>
                  <a:gd name="connsiteY10" fmla="*/ 0 h 3270577"/>
                  <a:gd name="connsiteX0" fmla="*/ 0 w 3565684"/>
                  <a:gd name="connsiteY0" fmla="*/ 11478 h 3251319"/>
                  <a:gd name="connsiteX1" fmla="*/ 174301 w 3565684"/>
                  <a:gd name="connsiteY1" fmla="*/ 0 h 3251319"/>
                  <a:gd name="connsiteX2" fmla="*/ 822484 w 3565684"/>
                  <a:gd name="connsiteY2" fmla="*/ 1099595 h 3251319"/>
                  <a:gd name="connsiteX3" fmla="*/ 1760033 w 3565684"/>
                  <a:gd name="connsiteY3" fmla="*/ 1157469 h 3251319"/>
                  <a:gd name="connsiteX4" fmla="*/ 3565684 w 3565684"/>
                  <a:gd name="connsiteY4" fmla="*/ 2847372 h 3251319"/>
                  <a:gd name="connsiteX5" fmla="*/ 2651284 w 3565684"/>
                  <a:gd name="connsiteY5" fmla="*/ 2430684 h 3251319"/>
                  <a:gd name="connsiteX6" fmla="*/ 1644286 w 3565684"/>
                  <a:gd name="connsiteY6" fmla="*/ 1932972 h 3251319"/>
                  <a:gd name="connsiteX7" fmla="*/ 996104 w 3565684"/>
                  <a:gd name="connsiteY7" fmla="*/ 1493135 h 3251319"/>
                  <a:gd name="connsiteX8" fmla="*/ 260187 w 3565684"/>
                  <a:gd name="connsiteY8" fmla="*/ 3251319 h 3251319"/>
                  <a:gd name="connsiteX9" fmla="*/ 108063 w 3565684"/>
                  <a:gd name="connsiteY9" fmla="*/ 2962439 h 3251319"/>
                  <a:gd name="connsiteX10" fmla="*/ 0 w 3565684"/>
                  <a:gd name="connsiteY10" fmla="*/ 11478 h 3251319"/>
                  <a:gd name="connsiteX0" fmla="*/ 0 w 3565684"/>
                  <a:gd name="connsiteY0" fmla="*/ 111370 h 3351211"/>
                  <a:gd name="connsiteX1" fmla="*/ 189669 w 3565684"/>
                  <a:gd name="connsiteY1" fmla="*/ 0 h 3351211"/>
                  <a:gd name="connsiteX2" fmla="*/ 822484 w 3565684"/>
                  <a:gd name="connsiteY2" fmla="*/ 1199487 h 3351211"/>
                  <a:gd name="connsiteX3" fmla="*/ 1760033 w 3565684"/>
                  <a:gd name="connsiteY3" fmla="*/ 1257361 h 3351211"/>
                  <a:gd name="connsiteX4" fmla="*/ 3565684 w 3565684"/>
                  <a:gd name="connsiteY4" fmla="*/ 2947264 h 3351211"/>
                  <a:gd name="connsiteX5" fmla="*/ 2651284 w 3565684"/>
                  <a:gd name="connsiteY5" fmla="*/ 2530576 h 3351211"/>
                  <a:gd name="connsiteX6" fmla="*/ 1644286 w 3565684"/>
                  <a:gd name="connsiteY6" fmla="*/ 2032864 h 3351211"/>
                  <a:gd name="connsiteX7" fmla="*/ 996104 w 3565684"/>
                  <a:gd name="connsiteY7" fmla="*/ 1593027 h 3351211"/>
                  <a:gd name="connsiteX8" fmla="*/ 260187 w 3565684"/>
                  <a:gd name="connsiteY8" fmla="*/ 3351211 h 3351211"/>
                  <a:gd name="connsiteX9" fmla="*/ 108063 w 3565684"/>
                  <a:gd name="connsiteY9" fmla="*/ 3062331 h 3351211"/>
                  <a:gd name="connsiteX10" fmla="*/ 0 w 3565684"/>
                  <a:gd name="connsiteY10" fmla="*/ 111370 h 3351211"/>
                  <a:gd name="connsiteX0" fmla="*/ 0 w 3550316"/>
                  <a:gd name="connsiteY0" fmla="*/ 211263 h 3351211"/>
                  <a:gd name="connsiteX1" fmla="*/ 174301 w 3550316"/>
                  <a:gd name="connsiteY1" fmla="*/ 0 h 3351211"/>
                  <a:gd name="connsiteX2" fmla="*/ 807116 w 3550316"/>
                  <a:gd name="connsiteY2" fmla="*/ 1199487 h 3351211"/>
                  <a:gd name="connsiteX3" fmla="*/ 1744665 w 3550316"/>
                  <a:gd name="connsiteY3" fmla="*/ 1257361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884053 w 3550316"/>
                  <a:gd name="connsiteY3" fmla="*/ 319909 h 3351211"/>
                  <a:gd name="connsiteX4" fmla="*/ 3550316 w 3550316"/>
                  <a:gd name="connsiteY4" fmla="*/ 2947264 h 3351211"/>
                  <a:gd name="connsiteX5" fmla="*/ 2635916 w 3550316"/>
                  <a:gd name="connsiteY5" fmla="*/ 2530576 h 3351211"/>
                  <a:gd name="connsiteX6" fmla="*/ 1628918 w 3550316"/>
                  <a:gd name="connsiteY6" fmla="*/ 2032864 h 3351211"/>
                  <a:gd name="connsiteX7" fmla="*/ 980736 w 3550316"/>
                  <a:gd name="connsiteY7" fmla="*/ 1593027 h 3351211"/>
                  <a:gd name="connsiteX8" fmla="*/ 244819 w 3550316"/>
                  <a:gd name="connsiteY8" fmla="*/ 3351211 h 3351211"/>
                  <a:gd name="connsiteX9" fmla="*/ 92695 w 3550316"/>
                  <a:gd name="connsiteY9" fmla="*/ 3062331 h 3351211"/>
                  <a:gd name="connsiteX10" fmla="*/ 0 w 3550316"/>
                  <a:gd name="connsiteY10"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702554 w 3550316"/>
                  <a:gd name="connsiteY3" fmla="*/ 259312 h 3351211"/>
                  <a:gd name="connsiteX4" fmla="*/ 884053 w 3550316"/>
                  <a:gd name="connsiteY4" fmla="*/ 319909 h 3351211"/>
                  <a:gd name="connsiteX5" fmla="*/ 3550316 w 3550316"/>
                  <a:gd name="connsiteY5" fmla="*/ 2947264 h 3351211"/>
                  <a:gd name="connsiteX6" fmla="*/ 2635916 w 3550316"/>
                  <a:gd name="connsiteY6" fmla="*/ 2530576 h 3351211"/>
                  <a:gd name="connsiteX7" fmla="*/ 1628918 w 3550316"/>
                  <a:gd name="connsiteY7" fmla="*/ 2032864 h 3351211"/>
                  <a:gd name="connsiteX8" fmla="*/ 980736 w 3550316"/>
                  <a:gd name="connsiteY8" fmla="*/ 1593027 h 3351211"/>
                  <a:gd name="connsiteX9" fmla="*/ 244819 w 3550316"/>
                  <a:gd name="connsiteY9" fmla="*/ 3351211 h 3351211"/>
                  <a:gd name="connsiteX10" fmla="*/ 92695 w 3550316"/>
                  <a:gd name="connsiteY10" fmla="*/ 3062331 h 3351211"/>
                  <a:gd name="connsiteX11" fmla="*/ 0 w 3550316"/>
                  <a:gd name="connsiteY11" fmla="*/ 211263 h 3351211"/>
                  <a:gd name="connsiteX0" fmla="*/ 0 w 3550316"/>
                  <a:gd name="connsiteY0" fmla="*/ 211263 h 3351211"/>
                  <a:gd name="connsiteX1" fmla="*/ 174301 w 3550316"/>
                  <a:gd name="connsiteY1" fmla="*/ 0 h 3351211"/>
                  <a:gd name="connsiteX2" fmla="*/ 807116 w 3550316"/>
                  <a:gd name="connsiteY2" fmla="*/ 1199487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3550316"/>
                  <a:gd name="connsiteY0" fmla="*/ 211263 h 3351211"/>
                  <a:gd name="connsiteX1" fmla="*/ 174301 w 3550316"/>
                  <a:gd name="connsiteY1" fmla="*/ 0 h 3351211"/>
                  <a:gd name="connsiteX2" fmla="*/ 430598 w 3550316"/>
                  <a:gd name="connsiteY2" fmla="*/ 208246 h 3351211"/>
                  <a:gd name="connsiteX3" fmla="*/ 541190 w 3550316"/>
                  <a:gd name="connsiteY3" fmla="*/ 297732 h 3351211"/>
                  <a:gd name="connsiteX4" fmla="*/ 702554 w 3550316"/>
                  <a:gd name="connsiteY4" fmla="*/ 259312 h 3351211"/>
                  <a:gd name="connsiteX5" fmla="*/ 884053 w 3550316"/>
                  <a:gd name="connsiteY5" fmla="*/ 319909 h 3351211"/>
                  <a:gd name="connsiteX6" fmla="*/ 3550316 w 3550316"/>
                  <a:gd name="connsiteY6" fmla="*/ 2947264 h 3351211"/>
                  <a:gd name="connsiteX7" fmla="*/ 2635916 w 3550316"/>
                  <a:gd name="connsiteY7" fmla="*/ 2530576 h 3351211"/>
                  <a:gd name="connsiteX8" fmla="*/ 1628918 w 3550316"/>
                  <a:gd name="connsiteY8" fmla="*/ 2032864 h 3351211"/>
                  <a:gd name="connsiteX9" fmla="*/ 980736 w 3550316"/>
                  <a:gd name="connsiteY9" fmla="*/ 1593027 h 3351211"/>
                  <a:gd name="connsiteX10" fmla="*/ 244819 w 3550316"/>
                  <a:gd name="connsiteY10" fmla="*/ 3351211 h 3351211"/>
                  <a:gd name="connsiteX11" fmla="*/ 92695 w 3550316"/>
                  <a:gd name="connsiteY11" fmla="*/ 3062331 h 3351211"/>
                  <a:gd name="connsiteX12" fmla="*/ 0 w 3550316"/>
                  <a:gd name="connsiteY12" fmla="*/ 211263 h 3351211"/>
                  <a:gd name="connsiteX0" fmla="*/ 0 w 2635916"/>
                  <a:gd name="connsiteY0" fmla="*/ 211263 h 3351211"/>
                  <a:gd name="connsiteX1" fmla="*/ 174301 w 2635916"/>
                  <a:gd name="connsiteY1" fmla="*/ 0 h 3351211"/>
                  <a:gd name="connsiteX2" fmla="*/ 430598 w 2635916"/>
                  <a:gd name="connsiteY2" fmla="*/ 208246 h 3351211"/>
                  <a:gd name="connsiteX3" fmla="*/ 541190 w 2635916"/>
                  <a:gd name="connsiteY3" fmla="*/ 297732 h 3351211"/>
                  <a:gd name="connsiteX4" fmla="*/ 702554 w 2635916"/>
                  <a:gd name="connsiteY4" fmla="*/ 259312 h 3351211"/>
                  <a:gd name="connsiteX5" fmla="*/ 884053 w 2635916"/>
                  <a:gd name="connsiteY5" fmla="*/ 319909 h 3351211"/>
                  <a:gd name="connsiteX6" fmla="*/ 1867513 w 2635916"/>
                  <a:gd name="connsiteY6" fmla="*/ 1425826 h 3351211"/>
                  <a:gd name="connsiteX7" fmla="*/ 2635916 w 2635916"/>
                  <a:gd name="connsiteY7" fmla="*/ 2530576 h 3351211"/>
                  <a:gd name="connsiteX8" fmla="*/ 1628918 w 2635916"/>
                  <a:gd name="connsiteY8" fmla="*/ 2032864 h 3351211"/>
                  <a:gd name="connsiteX9" fmla="*/ 980736 w 2635916"/>
                  <a:gd name="connsiteY9" fmla="*/ 1593027 h 3351211"/>
                  <a:gd name="connsiteX10" fmla="*/ 244819 w 2635916"/>
                  <a:gd name="connsiteY10" fmla="*/ 3351211 h 3351211"/>
                  <a:gd name="connsiteX11" fmla="*/ 92695 w 2635916"/>
                  <a:gd name="connsiteY11" fmla="*/ 3062331 h 3351211"/>
                  <a:gd name="connsiteX12" fmla="*/ 0 w 2635916"/>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628918 w 1867513"/>
                  <a:gd name="connsiteY8" fmla="*/ 2032864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51211"/>
                  <a:gd name="connsiteX1" fmla="*/ 174301 w 1867513"/>
                  <a:gd name="connsiteY1" fmla="*/ 0 h 3351211"/>
                  <a:gd name="connsiteX2" fmla="*/ 430598 w 1867513"/>
                  <a:gd name="connsiteY2" fmla="*/ 208246 h 3351211"/>
                  <a:gd name="connsiteX3" fmla="*/ 541190 w 1867513"/>
                  <a:gd name="connsiteY3" fmla="*/ 297732 h 3351211"/>
                  <a:gd name="connsiteX4" fmla="*/ 702554 w 1867513"/>
                  <a:gd name="connsiteY4" fmla="*/ 259312 h 3351211"/>
                  <a:gd name="connsiteX5" fmla="*/ 884053 w 1867513"/>
                  <a:gd name="connsiteY5" fmla="*/ 319909 h 3351211"/>
                  <a:gd name="connsiteX6" fmla="*/ 1867513 w 1867513"/>
                  <a:gd name="connsiteY6" fmla="*/ 1425826 h 3351211"/>
                  <a:gd name="connsiteX7" fmla="*/ 1836776 w 1867513"/>
                  <a:gd name="connsiteY7" fmla="*/ 1639228 h 3351211"/>
                  <a:gd name="connsiteX8" fmla="*/ 1190929 w 1867513"/>
                  <a:gd name="connsiteY8" fmla="*/ 1310565 h 3351211"/>
                  <a:gd name="connsiteX9" fmla="*/ 980736 w 1867513"/>
                  <a:gd name="connsiteY9" fmla="*/ 1593027 h 3351211"/>
                  <a:gd name="connsiteX10" fmla="*/ 244819 w 1867513"/>
                  <a:gd name="connsiteY10" fmla="*/ 3351211 h 3351211"/>
                  <a:gd name="connsiteX11" fmla="*/ 92695 w 1867513"/>
                  <a:gd name="connsiteY11" fmla="*/ 3062331 h 3351211"/>
                  <a:gd name="connsiteX12" fmla="*/ 0 w 1867513"/>
                  <a:gd name="connsiteY12" fmla="*/ 211263 h 3351211"/>
                  <a:gd name="connsiteX0" fmla="*/ 0 w 1867513"/>
                  <a:gd name="connsiteY0" fmla="*/ 211263 h 3362008"/>
                  <a:gd name="connsiteX1" fmla="*/ 174301 w 1867513"/>
                  <a:gd name="connsiteY1" fmla="*/ 0 h 3362008"/>
                  <a:gd name="connsiteX2" fmla="*/ 430598 w 1867513"/>
                  <a:gd name="connsiteY2" fmla="*/ 208246 h 3362008"/>
                  <a:gd name="connsiteX3" fmla="*/ 541190 w 1867513"/>
                  <a:gd name="connsiteY3" fmla="*/ 297732 h 3362008"/>
                  <a:gd name="connsiteX4" fmla="*/ 702554 w 1867513"/>
                  <a:gd name="connsiteY4" fmla="*/ 259312 h 3362008"/>
                  <a:gd name="connsiteX5" fmla="*/ 884053 w 1867513"/>
                  <a:gd name="connsiteY5" fmla="*/ 319909 h 3362008"/>
                  <a:gd name="connsiteX6" fmla="*/ 1867513 w 1867513"/>
                  <a:gd name="connsiteY6" fmla="*/ 1425826 h 3362008"/>
                  <a:gd name="connsiteX7" fmla="*/ 1836776 w 1867513"/>
                  <a:gd name="connsiteY7" fmla="*/ 1639228 h 3362008"/>
                  <a:gd name="connsiteX8" fmla="*/ 1190929 w 1867513"/>
                  <a:gd name="connsiteY8" fmla="*/ 1310565 h 3362008"/>
                  <a:gd name="connsiteX9" fmla="*/ 980736 w 1867513"/>
                  <a:gd name="connsiteY9" fmla="*/ 1593027 h 3362008"/>
                  <a:gd name="connsiteX10" fmla="*/ 244819 w 1867513"/>
                  <a:gd name="connsiteY10" fmla="*/ 3351211 h 3362008"/>
                  <a:gd name="connsiteX11" fmla="*/ 92695 w 1867513"/>
                  <a:gd name="connsiteY11" fmla="*/ 3362008 h 3362008"/>
                  <a:gd name="connsiteX12" fmla="*/ 0 w 1867513"/>
                  <a:gd name="connsiteY12" fmla="*/ 211263 h 3362008"/>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980736 w 1867513"/>
                  <a:gd name="connsiteY9" fmla="*/ 1593027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335277 w 1867513"/>
                  <a:gd name="connsiteY9" fmla="*/ 786203 h 3374263"/>
                  <a:gd name="connsiteX10" fmla="*/ 229451 w 1867513"/>
                  <a:gd name="connsiteY10" fmla="*/ 3374263 h 3374263"/>
                  <a:gd name="connsiteX11" fmla="*/ 92695 w 1867513"/>
                  <a:gd name="connsiteY11" fmla="*/ 3362008 h 3374263"/>
                  <a:gd name="connsiteX12" fmla="*/ 0 w 1867513"/>
                  <a:gd name="connsiteY12" fmla="*/ 211263 h 3374263"/>
                  <a:gd name="connsiteX0" fmla="*/ 0 w 1867513"/>
                  <a:gd name="connsiteY0" fmla="*/ 211263 h 3374263"/>
                  <a:gd name="connsiteX1" fmla="*/ 174301 w 1867513"/>
                  <a:gd name="connsiteY1" fmla="*/ 0 h 3374263"/>
                  <a:gd name="connsiteX2" fmla="*/ 430598 w 1867513"/>
                  <a:gd name="connsiteY2" fmla="*/ 208246 h 3374263"/>
                  <a:gd name="connsiteX3" fmla="*/ 541190 w 1867513"/>
                  <a:gd name="connsiteY3" fmla="*/ 297732 h 3374263"/>
                  <a:gd name="connsiteX4" fmla="*/ 702554 w 1867513"/>
                  <a:gd name="connsiteY4" fmla="*/ 259312 h 3374263"/>
                  <a:gd name="connsiteX5" fmla="*/ 884053 w 1867513"/>
                  <a:gd name="connsiteY5" fmla="*/ 319909 h 3374263"/>
                  <a:gd name="connsiteX6" fmla="*/ 1867513 w 1867513"/>
                  <a:gd name="connsiteY6" fmla="*/ 1425826 h 3374263"/>
                  <a:gd name="connsiteX7" fmla="*/ 1836776 w 1867513"/>
                  <a:gd name="connsiteY7" fmla="*/ 1639228 h 3374263"/>
                  <a:gd name="connsiteX8" fmla="*/ 1190929 w 1867513"/>
                  <a:gd name="connsiteY8" fmla="*/ 1310565 h 3374263"/>
                  <a:gd name="connsiteX9" fmla="*/ 229451 w 1867513"/>
                  <a:gd name="connsiteY9" fmla="*/ 3374263 h 3374263"/>
                  <a:gd name="connsiteX10" fmla="*/ 92695 w 1867513"/>
                  <a:gd name="connsiteY10" fmla="*/ 3362008 h 3374263"/>
                  <a:gd name="connsiteX11" fmla="*/ 0 w 1867513"/>
                  <a:gd name="connsiteY11" fmla="*/ 211263 h 3374263"/>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229451 w 1867513"/>
                  <a:gd name="connsiteY9" fmla="*/ 3374263 h 3385060"/>
                  <a:gd name="connsiteX10" fmla="*/ 108063 w 1867513"/>
                  <a:gd name="connsiteY10" fmla="*/ 3385060 h 3385060"/>
                  <a:gd name="connsiteX11" fmla="*/ 0 w 1867513"/>
                  <a:gd name="connsiteY11"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1190929 w 1867513"/>
                  <a:gd name="connsiteY8" fmla="*/ 1310565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836776 w 1867513"/>
                  <a:gd name="connsiteY7" fmla="*/ 1639228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0 w 1867513"/>
                  <a:gd name="connsiteY0" fmla="*/ 211263 h 3385060"/>
                  <a:gd name="connsiteX1" fmla="*/ 174301 w 1867513"/>
                  <a:gd name="connsiteY1" fmla="*/ 0 h 3385060"/>
                  <a:gd name="connsiteX2" fmla="*/ 430598 w 1867513"/>
                  <a:gd name="connsiteY2" fmla="*/ 208246 h 3385060"/>
                  <a:gd name="connsiteX3" fmla="*/ 541190 w 1867513"/>
                  <a:gd name="connsiteY3" fmla="*/ 297732 h 3385060"/>
                  <a:gd name="connsiteX4" fmla="*/ 702554 w 1867513"/>
                  <a:gd name="connsiteY4" fmla="*/ 259312 h 3385060"/>
                  <a:gd name="connsiteX5" fmla="*/ 884053 w 1867513"/>
                  <a:gd name="connsiteY5" fmla="*/ 319909 h 3385060"/>
                  <a:gd name="connsiteX6" fmla="*/ 1867513 w 1867513"/>
                  <a:gd name="connsiteY6" fmla="*/ 1425826 h 3385060"/>
                  <a:gd name="connsiteX7" fmla="*/ 138605 w 1867513"/>
                  <a:gd name="connsiteY7" fmla="*/ 140841 h 3385060"/>
                  <a:gd name="connsiteX8" fmla="*/ 230424 w 1867513"/>
                  <a:gd name="connsiteY8" fmla="*/ 3369886 h 3385060"/>
                  <a:gd name="connsiteX9" fmla="*/ 108063 w 1867513"/>
                  <a:gd name="connsiteY9" fmla="*/ 3385060 h 3385060"/>
                  <a:gd name="connsiteX10" fmla="*/ 0 w 1867513"/>
                  <a:gd name="connsiteY10" fmla="*/ 211263 h 3385060"/>
                  <a:gd name="connsiteX0" fmla="*/ 48536 w 1916049"/>
                  <a:gd name="connsiteY0" fmla="*/ 142106 h 3315903"/>
                  <a:gd name="connsiteX1" fmla="*/ 0 w 1916049"/>
                  <a:gd name="connsiteY1" fmla="*/ 0 h 3315903"/>
                  <a:gd name="connsiteX2" fmla="*/ 479134 w 1916049"/>
                  <a:gd name="connsiteY2" fmla="*/ 139089 h 3315903"/>
                  <a:gd name="connsiteX3" fmla="*/ 589726 w 1916049"/>
                  <a:gd name="connsiteY3" fmla="*/ 228575 h 3315903"/>
                  <a:gd name="connsiteX4" fmla="*/ 751090 w 1916049"/>
                  <a:gd name="connsiteY4" fmla="*/ 190155 h 3315903"/>
                  <a:gd name="connsiteX5" fmla="*/ 932589 w 1916049"/>
                  <a:gd name="connsiteY5" fmla="*/ 250752 h 3315903"/>
                  <a:gd name="connsiteX6" fmla="*/ 1916049 w 1916049"/>
                  <a:gd name="connsiteY6" fmla="*/ 1356669 h 3315903"/>
                  <a:gd name="connsiteX7" fmla="*/ 187141 w 1916049"/>
                  <a:gd name="connsiteY7" fmla="*/ 71684 h 3315903"/>
                  <a:gd name="connsiteX8" fmla="*/ 278960 w 1916049"/>
                  <a:gd name="connsiteY8" fmla="*/ 3300729 h 3315903"/>
                  <a:gd name="connsiteX9" fmla="*/ 156599 w 1916049"/>
                  <a:gd name="connsiteY9" fmla="*/ 3315903 h 3315903"/>
                  <a:gd name="connsiteX10" fmla="*/ 48536 w 1916049"/>
                  <a:gd name="connsiteY10"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0752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58436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932589"/>
                  <a:gd name="connsiteY0" fmla="*/ 142106 h 3315903"/>
                  <a:gd name="connsiteX1" fmla="*/ 0 w 932589"/>
                  <a:gd name="connsiteY1" fmla="*/ 0 h 3315903"/>
                  <a:gd name="connsiteX2" fmla="*/ 479134 w 932589"/>
                  <a:gd name="connsiteY2" fmla="*/ 139089 h 3315903"/>
                  <a:gd name="connsiteX3" fmla="*/ 589726 w 932589"/>
                  <a:gd name="connsiteY3" fmla="*/ 228575 h 3315903"/>
                  <a:gd name="connsiteX4" fmla="*/ 751090 w 932589"/>
                  <a:gd name="connsiteY4" fmla="*/ 190155 h 3315903"/>
                  <a:gd name="connsiteX5" fmla="*/ 932589 w 932589"/>
                  <a:gd name="connsiteY5" fmla="*/ 266120 h 3315903"/>
                  <a:gd name="connsiteX6" fmla="*/ 187141 w 932589"/>
                  <a:gd name="connsiteY6" fmla="*/ 71684 h 3315903"/>
                  <a:gd name="connsiteX7" fmla="*/ 278960 w 932589"/>
                  <a:gd name="connsiteY7" fmla="*/ 3300729 h 3315903"/>
                  <a:gd name="connsiteX8" fmla="*/ 156599 w 932589"/>
                  <a:gd name="connsiteY8" fmla="*/ 3315903 h 3315903"/>
                  <a:gd name="connsiteX9" fmla="*/ 48536 w 932589"/>
                  <a:gd name="connsiteY9" fmla="*/ 142106 h 3315903"/>
                  <a:gd name="connsiteX0" fmla="*/ 48536 w 751090"/>
                  <a:gd name="connsiteY0" fmla="*/ 588851 h 3762648"/>
                  <a:gd name="connsiteX1" fmla="*/ 0 w 751090"/>
                  <a:gd name="connsiteY1" fmla="*/ 446745 h 3762648"/>
                  <a:gd name="connsiteX2" fmla="*/ 479134 w 751090"/>
                  <a:gd name="connsiteY2" fmla="*/ 585834 h 3762648"/>
                  <a:gd name="connsiteX3" fmla="*/ 589726 w 751090"/>
                  <a:gd name="connsiteY3" fmla="*/ 675320 h 3762648"/>
                  <a:gd name="connsiteX4" fmla="*/ 751090 w 751090"/>
                  <a:gd name="connsiteY4" fmla="*/ 636900 h 3762648"/>
                  <a:gd name="connsiteX5" fmla="*/ 187141 w 751090"/>
                  <a:gd name="connsiteY5" fmla="*/ 518429 h 3762648"/>
                  <a:gd name="connsiteX6" fmla="*/ 278960 w 751090"/>
                  <a:gd name="connsiteY6" fmla="*/ 3747474 h 3762648"/>
                  <a:gd name="connsiteX7" fmla="*/ 156599 w 751090"/>
                  <a:gd name="connsiteY7" fmla="*/ 3762648 h 3762648"/>
                  <a:gd name="connsiteX8" fmla="*/ 48536 w 751090"/>
                  <a:gd name="connsiteY8" fmla="*/ 588851 h 3762648"/>
                  <a:gd name="connsiteX0" fmla="*/ 48536 w 1157177"/>
                  <a:gd name="connsiteY0" fmla="*/ 142106 h 3315903"/>
                  <a:gd name="connsiteX1" fmla="*/ 0 w 1157177"/>
                  <a:gd name="connsiteY1" fmla="*/ 0 h 3315903"/>
                  <a:gd name="connsiteX2" fmla="*/ 479134 w 1157177"/>
                  <a:gd name="connsiteY2" fmla="*/ 139089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589726 w 1157177"/>
                  <a:gd name="connsiteY3" fmla="*/ 22857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751090 w 1157177"/>
                  <a:gd name="connsiteY4" fmla="*/ 190155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1157177"/>
                  <a:gd name="connsiteY0" fmla="*/ 142106 h 3315903"/>
                  <a:gd name="connsiteX1" fmla="*/ 0 w 1157177"/>
                  <a:gd name="connsiteY1" fmla="*/ 0 h 3315903"/>
                  <a:gd name="connsiteX2" fmla="*/ 194825 w 1157177"/>
                  <a:gd name="connsiteY2" fmla="*/ 8461 h 3315903"/>
                  <a:gd name="connsiteX3" fmla="*/ 305417 w 1157177"/>
                  <a:gd name="connsiteY3" fmla="*/ 190155 h 3315903"/>
                  <a:gd name="connsiteX4" fmla="*/ 220892 w 1157177"/>
                  <a:gd name="connsiteY4" fmla="*/ 1081503 h 3315903"/>
                  <a:gd name="connsiteX5" fmla="*/ 1078489 w 1157177"/>
                  <a:gd name="connsiteY5" fmla="*/ 955348 h 3315903"/>
                  <a:gd name="connsiteX6" fmla="*/ 278960 w 1157177"/>
                  <a:gd name="connsiteY6" fmla="*/ 3300729 h 3315903"/>
                  <a:gd name="connsiteX7" fmla="*/ 156599 w 1157177"/>
                  <a:gd name="connsiteY7" fmla="*/ 3315903 h 3315903"/>
                  <a:gd name="connsiteX8" fmla="*/ 48536 w 1157177"/>
                  <a:gd name="connsiteY8" fmla="*/ 142106 h 3315903"/>
                  <a:gd name="connsiteX0" fmla="*/ 48536 w 305417"/>
                  <a:gd name="connsiteY0" fmla="*/ 142106 h 3315903"/>
                  <a:gd name="connsiteX1" fmla="*/ 0 w 305417"/>
                  <a:gd name="connsiteY1" fmla="*/ 0 h 3315903"/>
                  <a:gd name="connsiteX2" fmla="*/ 194825 w 305417"/>
                  <a:gd name="connsiteY2" fmla="*/ 8461 h 3315903"/>
                  <a:gd name="connsiteX3" fmla="*/ 305417 w 305417"/>
                  <a:gd name="connsiteY3" fmla="*/ 190155 h 3315903"/>
                  <a:gd name="connsiteX4" fmla="*/ 220892 w 305417"/>
                  <a:gd name="connsiteY4" fmla="*/ 1081503 h 3315903"/>
                  <a:gd name="connsiteX5" fmla="*/ 278960 w 305417"/>
                  <a:gd name="connsiteY5" fmla="*/ 3300729 h 3315903"/>
                  <a:gd name="connsiteX6" fmla="*/ 156599 w 305417"/>
                  <a:gd name="connsiteY6" fmla="*/ 3315903 h 3315903"/>
                  <a:gd name="connsiteX7" fmla="*/ 48536 w 305417"/>
                  <a:gd name="connsiteY7" fmla="*/ 142106 h 3315903"/>
                  <a:gd name="connsiteX0" fmla="*/ 48536 w 289675"/>
                  <a:gd name="connsiteY0" fmla="*/ 142106 h 3315903"/>
                  <a:gd name="connsiteX1" fmla="*/ 0 w 289675"/>
                  <a:gd name="connsiteY1" fmla="*/ 0 h 3315903"/>
                  <a:gd name="connsiteX2" fmla="*/ 194825 w 289675"/>
                  <a:gd name="connsiteY2" fmla="*/ 8461 h 3315903"/>
                  <a:gd name="connsiteX3" fmla="*/ 220892 w 289675"/>
                  <a:gd name="connsiteY3" fmla="*/ 1081503 h 3315903"/>
                  <a:gd name="connsiteX4" fmla="*/ 278960 w 289675"/>
                  <a:gd name="connsiteY4" fmla="*/ 3300729 h 3315903"/>
                  <a:gd name="connsiteX5" fmla="*/ 156599 w 289675"/>
                  <a:gd name="connsiteY5" fmla="*/ 3315903 h 3315903"/>
                  <a:gd name="connsiteX6" fmla="*/ 48536 w 289675"/>
                  <a:gd name="connsiteY6" fmla="*/ 142106 h 3315903"/>
                  <a:gd name="connsiteX0" fmla="*/ 48536 w 231640"/>
                  <a:gd name="connsiteY0" fmla="*/ 142106 h 3472469"/>
                  <a:gd name="connsiteX1" fmla="*/ 0 w 231640"/>
                  <a:gd name="connsiteY1" fmla="*/ 0 h 3472469"/>
                  <a:gd name="connsiteX2" fmla="*/ 194825 w 231640"/>
                  <a:gd name="connsiteY2" fmla="*/ 8461 h 3472469"/>
                  <a:gd name="connsiteX3" fmla="*/ 220892 w 231640"/>
                  <a:gd name="connsiteY3" fmla="*/ 1081503 h 3472469"/>
                  <a:gd name="connsiteX4" fmla="*/ 156599 w 231640"/>
                  <a:gd name="connsiteY4" fmla="*/ 3315903 h 3472469"/>
                  <a:gd name="connsiteX5" fmla="*/ 48536 w 231640"/>
                  <a:gd name="connsiteY5" fmla="*/ 142106 h 3472469"/>
                  <a:gd name="connsiteX0" fmla="*/ 48536 w 231640"/>
                  <a:gd name="connsiteY0" fmla="*/ 142106 h 1103777"/>
                  <a:gd name="connsiteX1" fmla="*/ 0 w 231640"/>
                  <a:gd name="connsiteY1" fmla="*/ 0 h 1103777"/>
                  <a:gd name="connsiteX2" fmla="*/ 194825 w 231640"/>
                  <a:gd name="connsiteY2" fmla="*/ 8461 h 1103777"/>
                  <a:gd name="connsiteX3" fmla="*/ 220892 w 231640"/>
                  <a:gd name="connsiteY3" fmla="*/ 1081503 h 1103777"/>
                  <a:gd name="connsiteX4" fmla="*/ 48536 w 231640"/>
                  <a:gd name="connsiteY4" fmla="*/ 142106 h 1103777"/>
                  <a:gd name="connsiteX0" fmla="*/ 48536 w 202914"/>
                  <a:gd name="connsiteY0" fmla="*/ 142106 h 143516"/>
                  <a:gd name="connsiteX1" fmla="*/ 0 w 202914"/>
                  <a:gd name="connsiteY1" fmla="*/ 0 h 143516"/>
                  <a:gd name="connsiteX2" fmla="*/ 194825 w 202914"/>
                  <a:gd name="connsiteY2" fmla="*/ 8461 h 143516"/>
                  <a:gd name="connsiteX3" fmla="*/ 48536 w 202914"/>
                  <a:gd name="connsiteY3" fmla="*/ 142106 h 143516"/>
                  <a:gd name="connsiteX0" fmla="*/ 48536 w 217128"/>
                  <a:gd name="connsiteY0" fmla="*/ 142106 h 159647"/>
                  <a:gd name="connsiteX1" fmla="*/ 0 w 217128"/>
                  <a:gd name="connsiteY1" fmla="*/ 0 h 159647"/>
                  <a:gd name="connsiteX2" fmla="*/ 194825 w 217128"/>
                  <a:gd name="connsiteY2" fmla="*/ 8461 h 159647"/>
                  <a:gd name="connsiteX3" fmla="*/ 133817 w 217128"/>
                  <a:gd name="connsiteY3" fmla="*/ 105247 h 159647"/>
                  <a:gd name="connsiteX4" fmla="*/ 48536 w 217128"/>
                  <a:gd name="connsiteY4" fmla="*/ 142106 h 159647"/>
                  <a:gd name="connsiteX0" fmla="*/ 48536 w 217128"/>
                  <a:gd name="connsiteY0" fmla="*/ 142106 h 180145"/>
                  <a:gd name="connsiteX1" fmla="*/ 0 w 217128"/>
                  <a:gd name="connsiteY1" fmla="*/ 0 h 180145"/>
                  <a:gd name="connsiteX2" fmla="*/ 194825 w 217128"/>
                  <a:gd name="connsiteY2" fmla="*/ 8461 h 180145"/>
                  <a:gd name="connsiteX3" fmla="*/ 155464 w 217128"/>
                  <a:gd name="connsiteY3" fmla="*/ 157871 h 180145"/>
                  <a:gd name="connsiteX4" fmla="*/ 48536 w 217128"/>
                  <a:gd name="connsiteY4" fmla="*/ 142106 h 180145"/>
                  <a:gd name="connsiteX0" fmla="*/ 48536 w 217128"/>
                  <a:gd name="connsiteY0" fmla="*/ 142107 h 180146"/>
                  <a:gd name="connsiteX1" fmla="*/ 0 w 217128"/>
                  <a:gd name="connsiteY1" fmla="*/ 1 h 180146"/>
                  <a:gd name="connsiteX2" fmla="*/ 99181 w 217128"/>
                  <a:gd name="connsiteY2" fmla="*/ 0 h 180146"/>
                  <a:gd name="connsiteX3" fmla="*/ 194825 w 217128"/>
                  <a:gd name="connsiteY3" fmla="*/ 8462 h 180146"/>
                  <a:gd name="connsiteX4" fmla="*/ 155464 w 217128"/>
                  <a:gd name="connsiteY4" fmla="*/ 157872 h 180146"/>
                  <a:gd name="connsiteX5" fmla="*/ 48536 w 217128"/>
                  <a:gd name="connsiteY5" fmla="*/ 142107 h 180146"/>
                  <a:gd name="connsiteX0" fmla="*/ 48536 w 217128"/>
                  <a:gd name="connsiteY0" fmla="*/ 202249 h 240288"/>
                  <a:gd name="connsiteX1" fmla="*/ 0 w 217128"/>
                  <a:gd name="connsiteY1" fmla="*/ 60143 h 240288"/>
                  <a:gd name="connsiteX2" fmla="*/ 99181 w 217128"/>
                  <a:gd name="connsiteY2" fmla="*/ 0 h 240288"/>
                  <a:gd name="connsiteX3" fmla="*/ 194825 w 217128"/>
                  <a:gd name="connsiteY3" fmla="*/ 68604 h 240288"/>
                  <a:gd name="connsiteX4" fmla="*/ 155464 w 217128"/>
                  <a:gd name="connsiteY4" fmla="*/ 218014 h 240288"/>
                  <a:gd name="connsiteX5" fmla="*/ 48536 w 217128"/>
                  <a:gd name="connsiteY5" fmla="*/ 202249 h 240288"/>
                  <a:gd name="connsiteX0" fmla="*/ 48536 w 191152"/>
                  <a:gd name="connsiteY0" fmla="*/ 202249 h 234023"/>
                  <a:gd name="connsiteX1" fmla="*/ 0 w 191152"/>
                  <a:gd name="connsiteY1" fmla="*/ 60143 h 234023"/>
                  <a:gd name="connsiteX2" fmla="*/ 99181 w 191152"/>
                  <a:gd name="connsiteY2" fmla="*/ 0 h 234023"/>
                  <a:gd name="connsiteX3" fmla="*/ 168849 w 191152"/>
                  <a:gd name="connsiteY3" fmla="*/ 106192 h 234023"/>
                  <a:gd name="connsiteX4" fmla="*/ 155464 w 191152"/>
                  <a:gd name="connsiteY4" fmla="*/ 218014 h 234023"/>
                  <a:gd name="connsiteX5" fmla="*/ 48536 w 191152"/>
                  <a:gd name="connsiteY5" fmla="*/ 202249 h 234023"/>
                  <a:gd name="connsiteX0" fmla="*/ 912 w 143528"/>
                  <a:gd name="connsiteY0" fmla="*/ 202249 h 234023"/>
                  <a:gd name="connsiteX1" fmla="*/ 0 w 143528"/>
                  <a:gd name="connsiteY1" fmla="*/ 82695 h 234023"/>
                  <a:gd name="connsiteX2" fmla="*/ 51557 w 143528"/>
                  <a:gd name="connsiteY2" fmla="*/ 0 h 234023"/>
                  <a:gd name="connsiteX3" fmla="*/ 121225 w 143528"/>
                  <a:gd name="connsiteY3" fmla="*/ 106192 h 234023"/>
                  <a:gd name="connsiteX4" fmla="*/ 107840 w 143528"/>
                  <a:gd name="connsiteY4" fmla="*/ 218014 h 234023"/>
                  <a:gd name="connsiteX5" fmla="*/ 912 w 143528"/>
                  <a:gd name="connsiteY5" fmla="*/ 202249 h 234023"/>
                  <a:gd name="connsiteX0" fmla="*/ 912 w 143528"/>
                  <a:gd name="connsiteY0" fmla="*/ 179696 h 211470"/>
                  <a:gd name="connsiteX1" fmla="*/ 0 w 143528"/>
                  <a:gd name="connsiteY1" fmla="*/ 60142 h 211470"/>
                  <a:gd name="connsiteX2" fmla="*/ 86192 w 143528"/>
                  <a:gd name="connsiteY2" fmla="*/ 0 h 211470"/>
                  <a:gd name="connsiteX3" fmla="*/ 121225 w 143528"/>
                  <a:gd name="connsiteY3" fmla="*/ 83639 h 211470"/>
                  <a:gd name="connsiteX4" fmla="*/ 107840 w 143528"/>
                  <a:gd name="connsiteY4" fmla="*/ 195461 h 211470"/>
                  <a:gd name="connsiteX5" fmla="*/ 912 w 143528"/>
                  <a:gd name="connsiteY5" fmla="*/ 179696 h 211470"/>
                  <a:gd name="connsiteX0" fmla="*/ 912 w 143528"/>
                  <a:gd name="connsiteY0" fmla="*/ 179696 h 213123"/>
                  <a:gd name="connsiteX1" fmla="*/ 0 w 143528"/>
                  <a:gd name="connsiteY1" fmla="*/ 60142 h 213123"/>
                  <a:gd name="connsiteX2" fmla="*/ 86192 w 143528"/>
                  <a:gd name="connsiteY2" fmla="*/ 0 h 213123"/>
                  <a:gd name="connsiteX3" fmla="*/ 121225 w 143528"/>
                  <a:gd name="connsiteY3" fmla="*/ 83639 h 213123"/>
                  <a:gd name="connsiteX4" fmla="*/ 107840 w 143528"/>
                  <a:gd name="connsiteY4" fmla="*/ 195461 h 213123"/>
                  <a:gd name="connsiteX5" fmla="*/ 64546 w 143528"/>
                  <a:gd name="connsiteY5" fmla="*/ 210496 h 213123"/>
                  <a:gd name="connsiteX6" fmla="*/ 912 w 143528"/>
                  <a:gd name="connsiteY6" fmla="*/ 179696 h 21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528" h="213123">
                    <a:moveTo>
                      <a:pt x="912" y="179696"/>
                    </a:moveTo>
                    <a:lnTo>
                      <a:pt x="0" y="60142"/>
                    </a:lnTo>
                    <a:lnTo>
                      <a:pt x="86192" y="0"/>
                    </a:lnTo>
                    <a:lnTo>
                      <a:pt x="121225" y="83639"/>
                    </a:lnTo>
                    <a:cubicBezTo>
                      <a:pt x="143528" y="101180"/>
                      <a:pt x="127892" y="179452"/>
                      <a:pt x="107840" y="195461"/>
                    </a:cubicBezTo>
                    <a:cubicBezTo>
                      <a:pt x="98394" y="212845"/>
                      <a:pt x="82367" y="213123"/>
                      <a:pt x="64546" y="210496"/>
                    </a:cubicBezTo>
                    <a:cubicBezTo>
                      <a:pt x="46725" y="207869"/>
                      <a:pt x="11670" y="200996"/>
                      <a:pt x="912" y="179696"/>
                    </a:cubicBezTo>
                    <a:close/>
                  </a:path>
                </a:pathLst>
              </a:custGeom>
              <a:grp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p:cNvSpPr txBox="1"/>
            <p:nvPr/>
          </p:nvSpPr>
          <p:spPr>
            <a:xfrm>
              <a:off x="2881675" y="1363650"/>
              <a:ext cx="1635418" cy="798589"/>
            </a:xfrm>
            <a:prstGeom prst="rect">
              <a:avLst/>
            </a:prstGeom>
            <a:noFill/>
          </p:spPr>
          <p:txBody>
            <a:bodyPr wrap="square" rtlCol="0">
              <a:spAutoFit/>
            </a:bodyPr>
            <a:lstStyle/>
            <a:p>
              <a:pPr algn="ctr"/>
              <a:r>
                <a:rPr lang="en-US" sz="1100" b="1" dirty="0">
                  <a:latin typeface="+mj-lt"/>
                </a:rPr>
                <a:t>State Road </a:t>
              </a:r>
              <a:br>
                <a:rPr lang="en-US" sz="1100" b="1" dirty="0">
                  <a:latin typeface="+mj-lt"/>
                </a:rPr>
              </a:br>
              <a:r>
                <a:rPr lang="en-US" sz="1100" b="1" dirty="0">
                  <a:latin typeface="+mj-lt"/>
                </a:rPr>
                <a:t>A1A</a:t>
              </a:r>
            </a:p>
          </p:txBody>
        </p:sp>
        <p:grpSp>
          <p:nvGrpSpPr>
            <p:cNvPr id="88" name="Group 87"/>
            <p:cNvGrpSpPr/>
            <p:nvPr/>
          </p:nvGrpSpPr>
          <p:grpSpPr>
            <a:xfrm>
              <a:off x="3803083" y="1939058"/>
              <a:ext cx="5099207" cy="3708894"/>
              <a:chOff x="3803083" y="1939058"/>
              <a:chExt cx="5099207" cy="3708894"/>
            </a:xfrm>
          </p:grpSpPr>
          <p:grpSp>
            <p:nvGrpSpPr>
              <p:cNvPr id="90" name="Group 26"/>
              <p:cNvGrpSpPr/>
              <p:nvPr/>
            </p:nvGrpSpPr>
            <p:grpSpPr>
              <a:xfrm>
                <a:off x="3803083" y="1939058"/>
                <a:ext cx="714010" cy="913534"/>
                <a:chOff x="3803083" y="1787491"/>
                <a:chExt cx="714010" cy="1013105"/>
              </a:xfrm>
            </p:grpSpPr>
            <p:pic>
              <p:nvPicPr>
                <p:cNvPr id="92" name="Picture 91" descr="grass_strand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90373" y="2293601"/>
                  <a:ext cx="426720" cy="506995"/>
                </a:xfrm>
                <a:prstGeom prst="rect">
                  <a:avLst/>
                </a:prstGeom>
              </p:spPr>
            </p:pic>
            <p:pic>
              <p:nvPicPr>
                <p:cNvPr id="93" name="Picture 92" descr="grass_strand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3083" y="1787491"/>
                  <a:ext cx="443221" cy="472611"/>
                </a:xfrm>
                <a:prstGeom prst="rect">
                  <a:avLst/>
                </a:prstGeom>
              </p:spPr>
            </p:pic>
          </p:grpSp>
          <p:sp>
            <p:nvSpPr>
              <p:cNvPr id="91" name="Freeform 90"/>
              <p:cNvSpPr/>
              <p:nvPr/>
            </p:nvSpPr>
            <p:spPr>
              <a:xfrm>
                <a:off x="3912313" y="2322748"/>
                <a:ext cx="4989977" cy="3325204"/>
              </a:xfrm>
              <a:custGeom>
                <a:avLst/>
                <a:gdLst>
                  <a:gd name="connsiteX0" fmla="*/ 312516 w 5011838"/>
                  <a:gd name="connsiteY0" fmla="*/ 11574 h 3310359"/>
                  <a:gd name="connsiteX1" fmla="*/ 798653 w 5011838"/>
                  <a:gd name="connsiteY1" fmla="*/ 1145893 h 3310359"/>
                  <a:gd name="connsiteX2" fmla="*/ 5011838 w 5011838"/>
                  <a:gd name="connsiteY2" fmla="*/ 3298784 h 3310359"/>
                  <a:gd name="connsiteX3" fmla="*/ 4653023 w 5011838"/>
                  <a:gd name="connsiteY3" fmla="*/ 3310359 h 3310359"/>
                  <a:gd name="connsiteX4" fmla="*/ 2095018 w 5011838"/>
                  <a:gd name="connsiteY4" fmla="*/ 2083443 h 3310359"/>
                  <a:gd name="connsiteX5" fmla="*/ 1655180 w 5011838"/>
                  <a:gd name="connsiteY5" fmla="*/ 1863524 h 3310359"/>
                  <a:gd name="connsiteX6" fmla="*/ 902825 w 5011838"/>
                  <a:gd name="connsiteY6" fmla="*/ 1331088 h 3310359"/>
                  <a:gd name="connsiteX7" fmla="*/ 659757 w 5011838"/>
                  <a:gd name="connsiteY7" fmla="*/ 1180617 h 3310359"/>
                  <a:gd name="connsiteX8" fmla="*/ 69448 w 5011838"/>
                  <a:gd name="connsiteY8" fmla="*/ 23149 h 3310359"/>
                  <a:gd name="connsiteX9" fmla="*/ 0 w 5011838"/>
                  <a:gd name="connsiteY9" fmla="*/ 0 h 3310359"/>
                  <a:gd name="connsiteX10" fmla="*/ 312516 w 5011838"/>
                  <a:gd name="connsiteY10" fmla="*/ 11574 h 3310359"/>
                  <a:gd name="connsiteX0" fmla="*/ 312516 w 5011838"/>
                  <a:gd name="connsiteY0" fmla="*/ 11574 h 3310359"/>
                  <a:gd name="connsiteX1" fmla="*/ 798653 w 5011838"/>
                  <a:gd name="connsiteY1" fmla="*/ 1145893 h 3310359"/>
                  <a:gd name="connsiteX2" fmla="*/ 5011838 w 5011838"/>
                  <a:gd name="connsiteY2" fmla="*/ 3298784 h 3310359"/>
                  <a:gd name="connsiteX3" fmla="*/ 4653023 w 5011838"/>
                  <a:gd name="connsiteY3" fmla="*/ 3310359 h 3310359"/>
                  <a:gd name="connsiteX4" fmla="*/ 2623209 w 5011838"/>
                  <a:gd name="connsiteY4" fmla="*/ 2375607 h 3310359"/>
                  <a:gd name="connsiteX5" fmla="*/ 2095018 w 5011838"/>
                  <a:gd name="connsiteY5" fmla="*/ 2083443 h 3310359"/>
                  <a:gd name="connsiteX6" fmla="*/ 1655180 w 5011838"/>
                  <a:gd name="connsiteY6" fmla="*/ 1863524 h 3310359"/>
                  <a:gd name="connsiteX7" fmla="*/ 902825 w 5011838"/>
                  <a:gd name="connsiteY7" fmla="*/ 1331088 h 3310359"/>
                  <a:gd name="connsiteX8" fmla="*/ 659757 w 5011838"/>
                  <a:gd name="connsiteY8" fmla="*/ 1180617 h 3310359"/>
                  <a:gd name="connsiteX9" fmla="*/ 69448 w 5011838"/>
                  <a:gd name="connsiteY9" fmla="*/ 23149 h 3310359"/>
                  <a:gd name="connsiteX10" fmla="*/ 0 w 5011838"/>
                  <a:gd name="connsiteY10" fmla="*/ 0 h 3310359"/>
                  <a:gd name="connsiteX11" fmla="*/ 312516 w 5011838"/>
                  <a:gd name="connsiteY11" fmla="*/ 11574 h 3310359"/>
                  <a:gd name="connsiteX0" fmla="*/ 312516 w 5019458"/>
                  <a:gd name="connsiteY0" fmla="*/ 11574 h 3325454"/>
                  <a:gd name="connsiteX1" fmla="*/ 798653 w 5019458"/>
                  <a:gd name="connsiteY1" fmla="*/ 1145893 h 3325454"/>
                  <a:gd name="connsiteX2" fmla="*/ 5019458 w 5019458"/>
                  <a:gd name="connsiteY2" fmla="*/ 3325454 h 3325454"/>
                  <a:gd name="connsiteX3" fmla="*/ 4653023 w 5019458"/>
                  <a:gd name="connsiteY3" fmla="*/ 3310359 h 3325454"/>
                  <a:gd name="connsiteX4" fmla="*/ 2623209 w 5019458"/>
                  <a:gd name="connsiteY4" fmla="*/ 2375607 h 3325454"/>
                  <a:gd name="connsiteX5" fmla="*/ 2095018 w 5019458"/>
                  <a:gd name="connsiteY5" fmla="*/ 2083443 h 3325454"/>
                  <a:gd name="connsiteX6" fmla="*/ 1655180 w 5019458"/>
                  <a:gd name="connsiteY6" fmla="*/ 1863524 h 3325454"/>
                  <a:gd name="connsiteX7" fmla="*/ 902825 w 5019458"/>
                  <a:gd name="connsiteY7" fmla="*/ 1331088 h 3325454"/>
                  <a:gd name="connsiteX8" fmla="*/ 659757 w 5019458"/>
                  <a:gd name="connsiteY8" fmla="*/ 1180617 h 3325454"/>
                  <a:gd name="connsiteX9" fmla="*/ 69448 w 5019458"/>
                  <a:gd name="connsiteY9" fmla="*/ 23149 h 3325454"/>
                  <a:gd name="connsiteX10" fmla="*/ 0 w 5019458"/>
                  <a:gd name="connsiteY10" fmla="*/ 0 h 3325454"/>
                  <a:gd name="connsiteX11" fmla="*/ 312516 w 5019458"/>
                  <a:gd name="connsiteY11" fmla="*/ 11574 h 3325454"/>
                  <a:gd name="connsiteX0" fmla="*/ 312516 w 5019458"/>
                  <a:gd name="connsiteY0" fmla="*/ 11574 h 3325454"/>
                  <a:gd name="connsiteX1" fmla="*/ 798653 w 5019458"/>
                  <a:gd name="connsiteY1" fmla="*/ 1145893 h 3325454"/>
                  <a:gd name="connsiteX2" fmla="*/ 5019458 w 5019458"/>
                  <a:gd name="connsiteY2" fmla="*/ 3325454 h 3325454"/>
                  <a:gd name="connsiteX3" fmla="*/ 4675883 w 5019458"/>
                  <a:gd name="connsiteY3" fmla="*/ 3321789 h 3325454"/>
                  <a:gd name="connsiteX4" fmla="*/ 2623209 w 5019458"/>
                  <a:gd name="connsiteY4" fmla="*/ 2375607 h 3325454"/>
                  <a:gd name="connsiteX5" fmla="*/ 2095018 w 5019458"/>
                  <a:gd name="connsiteY5" fmla="*/ 2083443 h 3325454"/>
                  <a:gd name="connsiteX6" fmla="*/ 1655180 w 5019458"/>
                  <a:gd name="connsiteY6" fmla="*/ 1863524 h 3325454"/>
                  <a:gd name="connsiteX7" fmla="*/ 902825 w 5019458"/>
                  <a:gd name="connsiteY7" fmla="*/ 1331088 h 3325454"/>
                  <a:gd name="connsiteX8" fmla="*/ 659757 w 5019458"/>
                  <a:gd name="connsiteY8" fmla="*/ 1180617 h 3325454"/>
                  <a:gd name="connsiteX9" fmla="*/ 69448 w 5019458"/>
                  <a:gd name="connsiteY9" fmla="*/ 23149 h 3325454"/>
                  <a:gd name="connsiteX10" fmla="*/ 0 w 5019458"/>
                  <a:gd name="connsiteY10" fmla="*/ 0 h 3325454"/>
                  <a:gd name="connsiteX11" fmla="*/ 312516 w 5019458"/>
                  <a:gd name="connsiteY11" fmla="*/ 11574 h 3325454"/>
                  <a:gd name="connsiteX0" fmla="*/ 312516 w 5019458"/>
                  <a:gd name="connsiteY0" fmla="*/ 11574 h 3325454"/>
                  <a:gd name="connsiteX1" fmla="*/ 798653 w 5019458"/>
                  <a:gd name="connsiteY1" fmla="*/ 1145893 h 3325454"/>
                  <a:gd name="connsiteX2" fmla="*/ 5019458 w 5019458"/>
                  <a:gd name="connsiteY2" fmla="*/ 3325454 h 3325454"/>
                  <a:gd name="connsiteX3" fmla="*/ 4675883 w 5019458"/>
                  <a:gd name="connsiteY3" fmla="*/ 3321789 h 3325454"/>
                  <a:gd name="connsiteX4" fmla="*/ 3514749 w 5019458"/>
                  <a:gd name="connsiteY4" fmla="*/ 2649926 h 3325454"/>
                  <a:gd name="connsiteX5" fmla="*/ 2623209 w 5019458"/>
                  <a:gd name="connsiteY5" fmla="*/ 2375607 h 3325454"/>
                  <a:gd name="connsiteX6" fmla="*/ 2095018 w 5019458"/>
                  <a:gd name="connsiteY6" fmla="*/ 2083443 h 3325454"/>
                  <a:gd name="connsiteX7" fmla="*/ 1655180 w 5019458"/>
                  <a:gd name="connsiteY7" fmla="*/ 1863524 h 3325454"/>
                  <a:gd name="connsiteX8" fmla="*/ 902825 w 5019458"/>
                  <a:gd name="connsiteY8" fmla="*/ 1331088 h 3325454"/>
                  <a:gd name="connsiteX9" fmla="*/ 659757 w 5019458"/>
                  <a:gd name="connsiteY9" fmla="*/ 1180617 h 3325454"/>
                  <a:gd name="connsiteX10" fmla="*/ 69448 w 5019458"/>
                  <a:gd name="connsiteY10" fmla="*/ 23149 h 3325454"/>
                  <a:gd name="connsiteX11" fmla="*/ 0 w 5019458"/>
                  <a:gd name="connsiteY11" fmla="*/ 0 h 3325454"/>
                  <a:gd name="connsiteX12" fmla="*/ 312516 w 5019458"/>
                  <a:gd name="connsiteY12" fmla="*/ 11574 h 3325454"/>
                  <a:gd name="connsiteX0" fmla="*/ 312516 w 5019458"/>
                  <a:gd name="connsiteY0" fmla="*/ 11574 h 3325454"/>
                  <a:gd name="connsiteX1" fmla="*/ 798653 w 5019458"/>
                  <a:gd name="connsiteY1" fmla="*/ 1145893 h 3325454"/>
                  <a:gd name="connsiteX2" fmla="*/ 5019458 w 5019458"/>
                  <a:gd name="connsiteY2" fmla="*/ 3325454 h 3325454"/>
                  <a:gd name="connsiteX3" fmla="*/ 4675883 w 5019458"/>
                  <a:gd name="connsiteY3" fmla="*/ 3321789 h 3325454"/>
                  <a:gd name="connsiteX4" fmla="*/ 3042309 w 5019458"/>
                  <a:gd name="connsiteY4" fmla="*/ 2547056 h 3325454"/>
                  <a:gd name="connsiteX5" fmla="*/ 2623209 w 5019458"/>
                  <a:gd name="connsiteY5" fmla="*/ 2375607 h 3325454"/>
                  <a:gd name="connsiteX6" fmla="*/ 2095018 w 5019458"/>
                  <a:gd name="connsiteY6" fmla="*/ 2083443 h 3325454"/>
                  <a:gd name="connsiteX7" fmla="*/ 1655180 w 5019458"/>
                  <a:gd name="connsiteY7" fmla="*/ 1863524 h 3325454"/>
                  <a:gd name="connsiteX8" fmla="*/ 902825 w 5019458"/>
                  <a:gd name="connsiteY8" fmla="*/ 1331088 h 3325454"/>
                  <a:gd name="connsiteX9" fmla="*/ 659757 w 5019458"/>
                  <a:gd name="connsiteY9" fmla="*/ 1180617 h 3325454"/>
                  <a:gd name="connsiteX10" fmla="*/ 69448 w 5019458"/>
                  <a:gd name="connsiteY10" fmla="*/ 23149 h 3325454"/>
                  <a:gd name="connsiteX11" fmla="*/ 0 w 5019458"/>
                  <a:gd name="connsiteY11" fmla="*/ 0 h 3325454"/>
                  <a:gd name="connsiteX12" fmla="*/ 312516 w 5019458"/>
                  <a:gd name="connsiteY12" fmla="*/ 11574 h 3325454"/>
                  <a:gd name="connsiteX0" fmla="*/ 312516 w 5019458"/>
                  <a:gd name="connsiteY0" fmla="*/ 11574 h 3325454"/>
                  <a:gd name="connsiteX1" fmla="*/ 798653 w 5019458"/>
                  <a:gd name="connsiteY1" fmla="*/ 1145893 h 3325454"/>
                  <a:gd name="connsiteX2" fmla="*/ 5019458 w 5019458"/>
                  <a:gd name="connsiteY2" fmla="*/ 3325454 h 3325454"/>
                  <a:gd name="connsiteX3" fmla="*/ 4675883 w 5019458"/>
                  <a:gd name="connsiteY3" fmla="*/ 3321789 h 3325454"/>
                  <a:gd name="connsiteX4" fmla="*/ 3042309 w 5019458"/>
                  <a:gd name="connsiteY4" fmla="*/ 2547056 h 3325454"/>
                  <a:gd name="connsiteX5" fmla="*/ 2623209 w 5019458"/>
                  <a:gd name="connsiteY5" fmla="*/ 2375607 h 3325454"/>
                  <a:gd name="connsiteX6" fmla="*/ 2095018 w 5019458"/>
                  <a:gd name="connsiteY6" fmla="*/ 2083443 h 3325454"/>
                  <a:gd name="connsiteX7" fmla="*/ 1495160 w 5019458"/>
                  <a:gd name="connsiteY7" fmla="*/ 1589204 h 3325454"/>
                  <a:gd name="connsiteX8" fmla="*/ 902825 w 5019458"/>
                  <a:gd name="connsiteY8" fmla="*/ 1331088 h 3325454"/>
                  <a:gd name="connsiteX9" fmla="*/ 659757 w 5019458"/>
                  <a:gd name="connsiteY9" fmla="*/ 1180617 h 3325454"/>
                  <a:gd name="connsiteX10" fmla="*/ 69448 w 5019458"/>
                  <a:gd name="connsiteY10" fmla="*/ 23149 h 3325454"/>
                  <a:gd name="connsiteX11" fmla="*/ 0 w 5019458"/>
                  <a:gd name="connsiteY11" fmla="*/ 0 h 3325454"/>
                  <a:gd name="connsiteX12" fmla="*/ 312516 w 5019458"/>
                  <a:gd name="connsiteY12" fmla="*/ 11574 h 3325454"/>
                  <a:gd name="connsiteX0" fmla="*/ 312516 w 5019458"/>
                  <a:gd name="connsiteY0" fmla="*/ 11574 h 3325454"/>
                  <a:gd name="connsiteX1" fmla="*/ 798653 w 5019458"/>
                  <a:gd name="connsiteY1" fmla="*/ 1145893 h 3325454"/>
                  <a:gd name="connsiteX2" fmla="*/ 5019458 w 5019458"/>
                  <a:gd name="connsiteY2" fmla="*/ 3325454 h 3325454"/>
                  <a:gd name="connsiteX3" fmla="*/ 4675883 w 5019458"/>
                  <a:gd name="connsiteY3" fmla="*/ 3321789 h 3325454"/>
                  <a:gd name="connsiteX4" fmla="*/ 3042309 w 5019458"/>
                  <a:gd name="connsiteY4" fmla="*/ 2547056 h 3325454"/>
                  <a:gd name="connsiteX5" fmla="*/ 2623209 w 5019458"/>
                  <a:gd name="connsiteY5" fmla="*/ 2375607 h 3325454"/>
                  <a:gd name="connsiteX6" fmla="*/ 2095018 w 5019458"/>
                  <a:gd name="connsiteY6" fmla="*/ 2083443 h 3325454"/>
                  <a:gd name="connsiteX7" fmla="*/ 1327520 w 5019458"/>
                  <a:gd name="connsiteY7" fmla="*/ 1634924 h 3325454"/>
                  <a:gd name="connsiteX8" fmla="*/ 902825 w 5019458"/>
                  <a:gd name="connsiteY8" fmla="*/ 1331088 h 3325454"/>
                  <a:gd name="connsiteX9" fmla="*/ 659757 w 5019458"/>
                  <a:gd name="connsiteY9" fmla="*/ 1180617 h 3325454"/>
                  <a:gd name="connsiteX10" fmla="*/ 69448 w 5019458"/>
                  <a:gd name="connsiteY10" fmla="*/ 23149 h 3325454"/>
                  <a:gd name="connsiteX11" fmla="*/ 0 w 5019458"/>
                  <a:gd name="connsiteY11" fmla="*/ 0 h 3325454"/>
                  <a:gd name="connsiteX12" fmla="*/ 312516 w 5019458"/>
                  <a:gd name="connsiteY12" fmla="*/ 11574 h 3325454"/>
                  <a:gd name="connsiteX0" fmla="*/ 312516 w 5019458"/>
                  <a:gd name="connsiteY0" fmla="*/ 11574 h 3325454"/>
                  <a:gd name="connsiteX1" fmla="*/ 798653 w 5019458"/>
                  <a:gd name="connsiteY1" fmla="*/ 1145893 h 3325454"/>
                  <a:gd name="connsiteX2" fmla="*/ 5019458 w 5019458"/>
                  <a:gd name="connsiteY2" fmla="*/ 3325454 h 3325454"/>
                  <a:gd name="connsiteX3" fmla="*/ 4675883 w 5019458"/>
                  <a:gd name="connsiteY3" fmla="*/ 3321789 h 3325454"/>
                  <a:gd name="connsiteX4" fmla="*/ 3042309 w 5019458"/>
                  <a:gd name="connsiteY4" fmla="*/ 2547056 h 3325454"/>
                  <a:gd name="connsiteX5" fmla="*/ 2623209 w 5019458"/>
                  <a:gd name="connsiteY5" fmla="*/ 2375607 h 3325454"/>
                  <a:gd name="connsiteX6" fmla="*/ 2095018 w 5019458"/>
                  <a:gd name="connsiteY6" fmla="*/ 2083443 h 3325454"/>
                  <a:gd name="connsiteX7" fmla="*/ 1331330 w 5019458"/>
                  <a:gd name="connsiteY7" fmla="*/ 1653974 h 3325454"/>
                  <a:gd name="connsiteX8" fmla="*/ 902825 w 5019458"/>
                  <a:gd name="connsiteY8" fmla="*/ 1331088 h 3325454"/>
                  <a:gd name="connsiteX9" fmla="*/ 659757 w 5019458"/>
                  <a:gd name="connsiteY9" fmla="*/ 1180617 h 3325454"/>
                  <a:gd name="connsiteX10" fmla="*/ 69448 w 5019458"/>
                  <a:gd name="connsiteY10" fmla="*/ 23149 h 3325454"/>
                  <a:gd name="connsiteX11" fmla="*/ 0 w 5019458"/>
                  <a:gd name="connsiteY11" fmla="*/ 0 h 3325454"/>
                  <a:gd name="connsiteX12" fmla="*/ 312516 w 5019458"/>
                  <a:gd name="connsiteY12" fmla="*/ 11574 h 3325454"/>
                  <a:gd name="connsiteX0" fmla="*/ 323946 w 5030888"/>
                  <a:gd name="connsiteY0" fmla="*/ 3954 h 3317834"/>
                  <a:gd name="connsiteX1" fmla="*/ 810083 w 5030888"/>
                  <a:gd name="connsiteY1" fmla="*/ 1138273 h 3317834"/>
                  <a:gd name="connsiteX2" fmla="*/ 5030888 w 5030888"/>
                  <a:gd name="connsiteY2" fmla="*/ 3317834 h 3317834"/>
                  <a:gd name="connsiteX3" fmla="*/ 4687313 w 5030888"/>
                  <a:gd name="connsiteY3" fmla="*/ 3314169 h 3317834"/>
                  <a:gd name="connsiteX4" fmla="*/ 3053739 w 5030888"/>
                  <a:gd name="connsiteY4" fmla="*/ 2539436 h 3317834"/>
                  <a:gd name="connsiteX5" fmla="*/ 2634639 w 5030888"/>
                  <a:gd name="connsiteY5" fmla="*/ 2367987 h 3317834"/>
                  <a:gd name="connsiteX6" fmla="*/ 2106448 w 5030888"/>
                  <a:gd name="connsiteY6" fmla="*/ 2075823 h 3317834"/>
                  <a:gd name="connsiteX7" fmla="*/ 1342760 w 5030888"/>
                  <a:gd name="connsiteY7" fmla="*/ 1646354 h 3317834"/>
                  <a:gd name="connsiteX8" fmla="*/ 914255 w 5030888"/>
                  <a:gd name="connsiteY8" fmla="*/ 1323468 h 3317834"/>
                  <a:gd name="connsiteX9" fmla="*/ 671187 w 5030888"/>
                  <a:gd name="connsiteY9" fmla="*/ 1172997 h 3317834"/>
                  <a:gd name="connsiteX10" fmla="*/ 80878 w 5030888"/>
                  <a:gd name="connsiteY10" fmla="*/ 15529 h 3317834"/>
                  <a:gd name="connsiteX11" fmla="*/ 0 w 5030888"/>
                  <a:gd name="connsiteY11" fmla="*/ 0 h 3317834"/>
                  <a:gd name="connsiteX12" fmla="*/ 323946 w 5030888"/>
                  <a:gd name="connsiteY12" fmla="*/ 3954 h 3317834"/>
                  <a:gd name="connsiteX0" fmla="*/ 323946 w 5030888"/>
                  <a:gd name="connsiteY0" fmla="*/ 3954 h 3317834"/>
                  <a:gd name="connsiteX1" fmla="*/ 810083 w 5030888"/>
                  <a:gd name="connsiteY1" fmla="*/ 1138273 h 3317834"/>
                  <a:gd name="connsiteX2" fmla="*/ 5030888 w 5030888"/>
                  <a:gd name="connsiteY2" fmla="*/ 3317834 h 3317834"/>
                  <a:gd name="connsiteX3" fmla="*/ 4687313 w 5030888"/>
                  <a:gd name="connsiteY3" fmla="*/ 3314169 h 3317834"/>
                  <a:gd name="connsiteX4" fmla="*/ 3053739 w 5030888"/>
                  <a:gd name="connsiteY4" fmla="*/ 2539436 h 3317834"/>
                  <a:gd name="connsiteX5" fmla="*/ 2634639 w 5030888"/>
                  <a:gd name="connsiteY5" fmla="*/ 2367987 h 3317834"/>
                  <a:gd name="connsiteX6" fmla="*/ 2106448 w 5030888"/>
                  <a:gd name="connsiteY6" fmla="*/ 2075823 h 3317834"/>
                  <a:gd name="connsiteX7" fmla="*/ 1342760 w 5030888"/>
                  <a:gd name="connsiteY7" fmla="*/ 1646354 h 3317834"/>
                  <a:gd name="connsiteX8" fmla="*/ 914255 w 5030888"/>
                  <a:gd name="connsiteY8" fmla="*/ 1323468 h 3317834"/>
                  <a:gd name="connsiteX9" fmla="*/ 671187 w 5030888"/>
                  <a:gd name="connsiteY9" fmla="*/ 1172997 h 3317834"/>
                  <a:gd name="connsiteX10" fmla="*/ 77068 w 5030888"/>
                  <a:gd name="connsiteY10" fmla="*/ 38389 h 3317834"/>
                  <a:gd name="connsiteX11" fmla="*/ 0 w 5030888"/>
                  <a:gd name="connsiteY11" fmla="*/ 0 h 3317834"/>
                  <a:gd name="connsiteX12" fmla="*/ 323946 w 5030888"/>
                  <a:gd name="connsiteY12" fmla="*/ 3954 h 3317834"/>
                  <a:gd name="connsiteX0" fmla="*/ 342996 w 5049938"/>
                  <a:gd name="connsiteY0" fmla="*/ 0 h 3313880"/>
                  <a:gd name="connsiteX1" fmla="*/ 829133 w 5049938"/>
                  <a:gd name="connsiteY1" fmla="*/ 1134319 h 3313880"/>
                  <a:gd name="connsiteX2" fmla="*/ 5049938 w 5049938"/>
                  <a:gd name="connsiteY2" fmla="*/ 3313880 h 3313880"/>
                  <a:gd name="connsiteX3" fmla="*/ 4706363 w 5049938"/>
                  <a:gd name="connsiteY3" fmla="*/ 3310215 h 3313880"/>
                  <a:gd name="connsiteX4" fmla="*/ 3072789 w 5049938"/>
                  <a:gd name="connsiteY4" fmla="*/ 2535482 h 3313880"/>
                  <a:gd name="connsiteX5" fmla="*/ 2653689 w 5049938"/>
                  <a:gd name="connsiteY5" fmla="*/ 2364033 h 3313880"/>
                  <a:gd name="connsiteX6" fmla="*/ 2125498 w 5049938"/>
                  <a:gd name="connsiteY6" fmla="*/ 2071869 h 3313880"/>
                  <a:gd name="connsiteX7" fmla="*/ 1361810 w 5049938"/>
                  <a:gd name="connsiteY7" fmla="*/ 1642400 h 3313880"/>
                  <a:gd name="connsiteX8" fmla="*/ 933305 w 5049938"/>
                  <a:gd name="connsiteY8" fmla="*/ 1319514 h 3313880"/>
                  <a:gd name="connsiteX9" fmla="*/ 690237 w 5049938"/>
                  <a:gd name="connsiteY9" fmla="*/ 1169043 h 3313880"/>
                  <a:gd name="connsiteX10" fmla="*/ 96118 w 5049938"/>
                  <a:gd name="connsiteY10" fmla="*/ 34435 h 3313880"/>
                  <a:gd name="connsiteX11" fmla="*/ 0 w 5049938"/>
                  <a:gd name="connsiteY11" fmla="*/ 3666 h 3313880"/>
                  <a:gd name="connsiteX12" fmla="*/ 342996 w 5049938"/>
                  <a:gd name="connsiteY12" fmla="*/ 0 h 3313880"/>
                  <a:gd name="connsiteX0" fmla="*/ 342996 w 5049938"/>
                  <a:gd name="connsiteY0" fmla="*/ 0 h 3313880"/>
                  <a:gd name="connsiteX1" fmla="*/ 919074 w 5049938"/>
                  <a:gd name="connsiteY1" fmla="*/ 1134319 h 3313880"/>
                  <a:gd name="connsiteX2" fmla="*/ 5049938 w 5049938"/>
                  <a:gd name="connsiteY2" fmla="*/ 3313880 h 3313880"/>
                  <a:gd name="connsiteX3" fmla="*/ 4706363 w 5049938"/>
                  <a:gd name="connsiteY3" fmla="*/ 3310215 h 3313880"/>
                  <a:gd name="connsiteX4" fmla="*/ 3072789 w 5049938"/>
                  <a:gd name="connsiteY4" fmla="*/ 2535482 h 3313880"/>
                  <a:gd name="connsiteX5" fmla="*/ 2653689 w 5049938"/>
                  <a:gd name="connsiteY5" fmla="*/ 2364033 h 3313880"/>
                  <a:gd name="connsiteX6" fmla="*/ 2125498 w 5049938"/>
                  <a:gd name="connsiteY6" fmla="*/ 2071869 h 3313880"/>
                  <a:gd name="connsiteX7" fmla="*/ 1361810 w 5049938"/>
                  <a:gd name="connsiteY7" fmla="*/ 1642400 h 3313880"/>
                  <a:gd name="connsiteX8" fmla="*/ 933305 w 5049938"/>
                  <a:gd name="connsiteY8" fmla="*/ 1319514 h 3313880"/>
                  <a:gd name="connsiteX9" fmla="*/ 690237 w 5049938"/>
                  <a:gd name="connsiteY9" fmla="*/ 1169043 h 3313880"/>
                  <a:gd name="connsiteX10" fmla="*/ 96118 w 5049938"/>
                  <a:gd name="connsiteY10" fmla="*/ 34435 h 3313880"/>
                  <a:gd name="connsiteX11" fmla="*/ 0 w 5049938"/>
                  <a:gd name="connsiteY11" fmla="*/ 3666 h 3313880"/>
                  <a:gd name="connsiteX12" fmla="*/ 342996 w 5049938"/>
                  <a:gd name="connsiteY12" fmla="*/ 0 h 3313880"/>
                  <a:gd name="connsiteX0" fmla="*/ 328006 w 5049938"/>
                  <a:gd name="connsiteY0" fmla="*/ 3829 h 3310214"/>
                  <a:gd name="connsiteX1" fmla="*/ 919074 w 5049938"/>
                  <a:gd name="connsiteY1" fmla="*/ 1130653 h 3310214"/>
                  <a:gd name="connsiteX2" fmla="*/ 5049938 w 5049938"/>
                  <a:gd name="connsiteY2" fmla="*/ 3310214 h 3310214"/>
                  <a:gd name="connsiteX3" fmla="*/ 4706363 w 5049938"/>
                  <a:gd name="connsiteY3" fmla="*/ 3306549 h 3310214"/>
                  <a:gd name="connsiteX4" fmla="*/ 3072789 w 5049938"/>
                  <a:gd name="connsiteY4" fmla="*/ 2531816 h 3310214"/>
                  <a:gd name="connsiteX5" fmla="*/ 2653689 w 5049938"/>
                  <a:gd name="connsiteY5" fmla="*/ 2360367 h 3310214"/>
                  <a:gd name="connsiteX6" fmla="*/ 2125498 w 5049938"/>
                  <a:gd name="connsiteY6" fmla="*/ 2068203 h 3310214"/>
                  <a:gd name="connsiteX7" fmla="*/ 1361810 w 5049938"/>
                  <a:gd name="connsiteY7" fmla="*/ 1638734 h 3310214"/>
                  <a:gd name="connsiteX8" fmla="*/ 933305 w 5049938"/>
                  <a:gd name="connsiteY8" fmla="*/ 1315848 h 3310214"/>
                  <a:gd name="connsiteX9" fmla="*/ 690237 w 5049938"/>
                  <a:gd name="connsiteY9" fmla="*/ 1165377 h 3310214"/>
                  <a:gd name="connsiteX10" fmla="*/ 96118 w 5049938"/>
                  <a:gd name="connsiteY10" fmla="*/ 30769 h 3310214"/>
                  <a:gd name="connsiteX11" fmla="*/ 0 w 5049938"/>
                  <a:gd name="connsiteY11" fmla="*/ 0 h 3310214"/>
                  <a:gd name="connsiteX12" fmla="*/ 328006 w 5049938"/>
                  <a:gd name="connsiteY12" fmla="*/ 3829 h 3310214"/>
                  <a:gd name="connsiteX0" fmla="*/ 328006 w 5049938"/>
                  <a:gd name="connsiteY0" fmla="*/ 3829 h 3310214"/>
                  <a:gd name="connsiteX1" fmla="*/ 889094 w 5049938"/>
                  <a:gd name="connsiteY1" fmla="*/ 1063198 h 3310214"/>
                  <a:gd name="connsiteX2" fmla="*/ 5049938 w 5049938"/>
                  <a:gd name="connsiteY2" fmla="*/ 3310214 h 3310214"/>
                  <a:gd name="connsiteX3" fmla="*/ 4706363 w 5049938"/>
                  <a:gd name="connsiteY3" fmla="*/ 3306549 h 3310214"/>
                  <a:gd name="connsiteX4" fmla="*/ 3072789 w 5049938"/>
                  <a:gd name="connsiteY4" fmla="*/ 2531816 h 3310214"/>
                  <a:gd name="connsiteX5" fmla="*/ 2653689 w 5049938"/>
                  <a:gd name="connsiteY5" fmla="*/ 2360367 h 3310214"/>
                  <a:gd name="connsiteX6" fmla="*/ 2125498 w 5049938"/>
                  <a:gd name="connsiteY6" fmla="*/ 2068203 h 3310214"/>
                  <a:gd name="connsiteX7" fmla="*/ 1361810 w 5049938"/>
                  <a:gd name="connsiteY7" fmla="*/ 1638734 h 3310214"/>
                  <a:gd name="connsiteX8" fmla="*/ 933305 w 5049938"/>
                  <a:gd name="connsiteY8" fmla="*/ 1315848 h 3310214"/>
                  <a:gd name="connsiteX9" fmla="*/ 690237 w 5049938"/>
                  <a:gd name="connsiteY9" fmla="*/ 1165377 h 3310214"/>
                  <a:gd name="connsiteX10" fmla="*/ 96118 w 5049938"/>
                  <a:gd name="connsiteY10" fmla="*/ 30769 h 3310214"/>
                  <a:gd name="connsiteX11" fmla="*/ 0 w 5049938"/>
                  <a:gd name="connsiteY11" fmla="*/ 0 h 3310214"/>
                  <a:gd name="connsiteX12" fmla="*/ 328006 w 5049938"/>
                  <a:gd name="connsiteY12" fmla="*/ 3829 h 3310214"/>
                  <a:gd name="connsiteX0" fmla="*/ 328006 w 5049938"/>
                  <a:gd name="connsiteY0" fmla="*/ 3829 h 3310214"/>
                  <a:gd name="connsiteX1" fmla="*/ 889094 w 5049938"/>
                  <a:gd name="connsiteY1" fmla="*/ 1063198 h 3310214"/>
                  <a:gd name="connsiteX2" fmla="*/ 5049938 w 5049938"/>
                  <a:gd name="connsiteY2" fmla="*/ 3310214 h 3310214"/>
                  <a:gd name="connsiteX3" fmla="*/ 4706363 w 5049938"/>
                  <a:gd name="connsiteY3" fmla="*/ 3306549 h 3310214"/>
                  <a:gd name="connsiteX4" fmla="*/ 3072789 w 5049938"/>
                  <a:gd name="connsiteY4" fmla="*/ 2531816 h 3310214"/>
                  <a:gd name="connsiteX5" fmla="*/ 2653689 w 5049938"/>
                  <a:gd name="connsiteY5" fmla="*/ 2360367 h 3310214"/>
                  <a:gd name="connsiteX6" fmla="*/ 2125498 w 5049938"/>
                  <a:gd name="connsiteY6" fmla="*/ 2068203 h 3310214"/>
                  <a:gd name="connsiteX7" fmla="*/ 1828730 w 5049938"/>
                  <a:gd name="connsiteY7" fmla="*/ 1901792 h 3310214"/>
                  <a:gd name="connsiteX8" fmla="*/ 1361810 w 5049938"/>
                  <a:gd name="connsiteY8" fmla="*/ 1638734 h 3310214"/>
                  <a:gd name="connsiteX9" fmla="*/ 933305 w 5049938"/>
                  <a:gd name="connsiteY9" fmla="*/ 1315848 h 3310214"/>
                  <a:gd name="connsiteX10" fmla="*/ 690237 w 5049938"/>
                  <a:gd name="connsiteY10" fmla="*/ 1165377 h 3310214"/>
                  <a:gd name="connsiteX11" fmla="*/ 96118 w 5049938"/>
                  <a:gd name="connsiteY11" fmla="*/ 30769 h 3310214"/>
                  <a:gd name="connsiteX12" fmla="*/ 0 w 5049938"/>
                  <a:gd name="connsiteY12" fmla="*/ 0 h 3310214"/>
                  <a:gd name="connsiteX13" fmla="*/ 328006 w 5049938"/>
                  <a:gd name="connsiteY13" fmla="*/ 3829 h 3310214"/>
                  <a:gd name="connsiteX0" fmla="*/ 328006 w 5049938"/>
                  <a:gd name="connsiteY0" fmla="*/ 3829 h 3310214"/>
                  <a:gd name="connsiteX1" fmla="*/ 889094 w 5049938"/>
                  <a:gd name="connsiteY1" fmla="*/ 1063198 h 3310214"/>
                  <a:gd name="connsiteX2" fmla="*/ 5049938 w 5049938"/>
                  <a:gd name="connsiteY2" fmla="*/ 3310214 h 3310214"/>
                  <a:gd name="connsiteX3" fmla="*/ 4706363 w 5049938"/>
                  <a:gd name="connsiteY3" fmla="*/ 3306549 h 3310214"/>
                  <a:gd name="connsiteX4" fmla="*/ 3072789 w 5049938"/>
                  <a:gd name="connsiteY4" fmla="*/ 2531816 h 3310214"/>
                  <a:gd name="connsiteX5" fmla="*/ 2653689 w 5049938"/>
                  <a:gd name="connsiteY5" fmla="*/ 2360367 h 3310214"/>
                  <a:gd name="connsiteX6" fmla="*/ 2125498 w 5049938"/>
                  <a:gd name="connsiteY6" fmla="*/ 2068203 h 3310214"/>
                  <a:gd name="connsiteX7" fmla="*/ 1813740 w 5049938"/>
                  <a:gd name="connsiteY7" fmla="*/ 1954258 h 3310214"/>
                  <a:gd name="connsiteX8" fmla="*/ 1361810 w 5049938"/>
                  <a:gd name="connsiteY8" fmla="*/ 1638734 h 3310214"/>
                  <a:gd name="connsiteX9" fmla="*/ 933305 w 5049938"/>
                  <a:gd name="connsiteY9" fmla="*/ 1315848 h 3310214"/>
                  <a:gd name="connsiteX10" fmla="*/ 690237 w 5049938"/>
                  <a:gd name="connsiteY10" fmla="*/ 1165377 h 3310214"/>
                  <a:gd name="connsiteX11" fmla="*/ 96118 w 5049938"/>
                  <a:gd name="connsiteY11" fmla="*/ 30769 h 3310214"/>
                  <a:gd name="connsiteX12" fmla="*/ 0 w 5049938"/>
                  <a:gd name="connsiteY12" fmla="*/ 0 h 3310214"/>
                  <a:gd name="connsiteX13" fmla="*/ 328006 w 5049938"/>
                  <a:gd name="connsiteY13" fmla="*/ 3829 h 3310214"/>
                  <a:gd name="connsiteX0" fmla="*/ 328006 w 5049938"/>
                  <a:gd name="connsiteY0" fmla="*/ 3829 h 3310214"/>
                  <a:gd name="connsiteX1" fmla="*/ 889094 w 5049938"/>
                  <a:gd name="connsiteY1" fmla="*/ 1063198 h 3310214"/>
                  <a:gd name="connsiteX2" fmla="*/ 5049938 w 5049938"/>
                  <a:gd name="connsiteY2" fmla="*/ 3310214 h 3310214"/>
                  <a:gd name="connsiteX3" fmla="*/ 4706363 w 5049938"/>
                  <a:gd name="connsiteY3" fmla="*/ 3306549 h 3310214"/>
                  <a:gd name="connsiteX4" fmla="*/ 3072789 w 5049938"/>
                  <a:gd name="connsiteY4" fmla="*/ 2531816 h 3310214"/>
                  <a:gd name="connsiteX5" fmla="*/ 2653689 w 5049938"/>
                  <a:gd name="connsiteY5" fmla="*/ 2360367 h 3310214"/>
                  <a:gd name="connsiteX6" fmla="*/ 2125498 w 5049938"/>
                  <a:gd name="connsiteY6" fmla="*/ 2105678 h 3310214"/>
                  <a:gd name="connsiteX7" fmla="*/ 1813740 w 5049938"/>
                  <a:gd name="connsiteY7" fmla="*/ 1954258 h 3310214"/>
                  <a:gd name="connsiteX8" fmla="*/ 1361810 w 5049938"/>
                  <a:gd name="connsiteY8" fmla="*/ 1638734 h 3310214"/>
                  <a:gd name="connsiteX9" fmla="*/ 933305 w 5049938"/>
                  <a:gd name="connsiteY9" fmla="*/ 1315848 h 3310214"/>
                  <a:gd name="connsiteX10" fmla="*/ 690237 w 5049938"/>
                  <a:gd name="connsiteY10" fmla="*/ 1165377 h 3310214"/>
                  <a:gd name="connsiteX11" fmla="*/ 96118 w 5049938"/>
                  <a:gd name="connsiteY11" fmla="*/ 30769 h 3310214"/>
                  <a:gd name="connsiteX12" fmla="*/ 0 w 5049938"/>
                  <a:gd name="connsiteY12" fmla="*/ 0 h 3310214"/>
                  <a:gd name="connsiteX13" fmla="*/ 328006 w 5049938"/>
                  <a:gd name="connsiteY13" fmla="*/ 3829 h 3310214"/>
                  <a:gd name="connsiteX0" fmla="*/ 328006 w 5049938"/>
                  <a:gd name="connsiteY0" fmla="*/ 3829 h 3310214"/>
                  <a:gd name="connsiteX1" fmla="*/ 889094 w 5049938"/>
                  <a:gd name="connsiteY1" fmla="*/ 1063198 h 3310214"/>
                  <a:gd name="connsiteX2" fmla="*/ 5049938 w 5049938"/>
                  <a:gd name="connsiteY2" fmla="*/ 3310214 h 3310214"/>
                  <a:gd name="connsiteX3" fmla="*/ 4706363 w 5049938"/>
                  <a:gd name="connsiteY3" fmla="*/ 3306549 h 3310214"/>
                  <a:gd name="connsiteX4" fmla="*/ 3072789 w 5049938"/>
                  <a:gd name="connsiteY4" fmla="*/ 2561796 h 3310214"/>
                  <a:gd name="connsiteX5" fmla="*/ 2653689 w 5049938"/>
                  <a:gd name="connsiteY5" fmla="*/ 2360367 h 3310214"/>
                  <a:gd name="connsiteX6" fmla="*/ 2125498 w 5049938"/>
                  <a:gd name="connsiteY6" fmla="*/ 2105678 h 3310214"/>
                  <a:gd name="connsiteX7" fmla="*/ 1813740 w 5049938"/>
                  <a:gd name="connsiteY7" fmla="*/ 1954258 h 3310214"/>
                  <a:gd name="connsiteX8" fmla="*/ 1361810 w 5049938"/>
                  <a:gd name="connsiteY8" fmla="*/ 1638734 h 3310214"/>
                  <a:gd name="connsiteX9" fmla="*/ 933305 w 5049938"/>
                  <a:gd name="connsiteY9" fmla="*/ 1315848 h 3310214"/>
                  <a:gd name="connsiteX10" fmla="*/ 690237 w 5049938"/>
                  <a:gd name="connsiteY10" fmla="*/ 1165377 h 3310214"/>
                  <a:gd name="connsiteX11" fmla="*/ 96118 w 5049938"/>
                  <a:gd name="connsiteY11" fmla="*/ 30769 h 3310214"/>
                  <a:gd name="connsiteX12" fmla="*/ 0 w 5049938"/>
                  <a:gd name="connsiteY12" fmla="*/ 0 h 3310214"/>
                  <a:gd name="connsiteX13" fmla="*/ 328006 w 5049938"/>
                  <a:gd name="connsiteY13" fmla="*/ 3829 h 3310214"/>
                  <a:gd name="connsiteX0" fmla="*/ 268045 w 4989977"/>
                  <a:gd name="connsiteY0" fmla="*/ 18819 h 3325204"/>
                  <a:gd name="connsiteX1" fmla="*/ 829133 w 4989977"/>
                  <a:gd name="connsiteY1" fmla="*/ 1078188 h 3325204"/>
                  <a:gd name="connsiteX2" fmla="*/ 4989977 w 4989977"/>
                  <a:gd name="connsiteY2" fmla="*/ 3325204 h 3325204"/>
                  <a:gd name="connsiteX3" fmla="*/ 4646402 w 4989977"/>
                  <a:gd name="connsiteY3" fmla="*/ 3321539 h 3325204"/>
                  <a:gd name="connsiteX4" fmla="*/ 3012828 w 4989977"/>
                  <a:gd name="connsiteY4" fmla="*/ 2576786 h 3325204"/>
                  <a:gd name="connsiteX5" fmla="*/ 2593728 w 4989977"/>
                  <a:gd name="connsiteY5" fmla="*/ 2375357 h 3325204"/>
                  <a:gd name="connsiteX6" fmla="*/ 2065537 w 4989977"/>
                  <a:gd name="connsiteY6" fmla="*/ 2120668 h 3325204"/>
                  <a:gd name="connsiteX7" fmla="*/ 1753779 w 4989977"/>
                  <a:gd name="connsiteY7" fmla="*/ 1969248 h 3325204"/>
                  <a:gd name="connsiteX8" fmla="*/ 1301849 w 4989977"/>
                  <a:gd name="connsiteY8" fmla="*/ 1653724 h 3325204"/>
                  <a:gd name="connsiteX9" fmla="*/ 873344 w 4989977"/>
                  <a:gd name="connsiteY9" fmla="*/ 1330838 h 3325204"/>
                  <a:gd name="connsiteX10" fmla="*/ 630276 w 4989977"/>
                  <a:gd name="connsiteY10" fmla="*/ 1180367 h 3325204"/>
                  <a:gd name="connsiteX11" fmla="*/ 36157 w 4989977"/>
                  <a:gd name="connsiteY11" fmla="*/ 45759 h 3325204"/>
                  <a:gd name="connsiteX12" fmla="*/ 0 w 4989977"/>
                  <a:gd name="connsiteY12" fmla="*/ 0 h 3325204"/>
                  <a:gd name="connsiteX13" fmla="*/ 268045 w 4989977"/>
                  <a:gd name="connsiteY13" fmla="*/ 18819 h 3325204"/>
                  <a:gd name="connsiteX0" fmla="*/ 268045 w 4989977"/>
                  <a:gd name="connsiteY0" fmla="*/ 18819 h 3325204"/>
                  <a:gd name="connsiteX1" fmla="*/ 829133 w 4989977"/>
                  <a:gd name="connsiteY1" fmla="*/ 1078188 h 3325204"/>
                  <a:gd name="connsiteX2" fmla="*/ 4989977 w 4989977"/>
                  <a:gd name="connsiteY2" fmla="*/ 3325204 h 3325204"/>
                  <a:gd name="connsiteX3" fmla="*/ 4646402 w 4989977"/>
                  <a:gd name="connsiteY3" fmla="*/ 3321539 h 3325204"/>
                  <a:gd name="connsiteX4" fmla="*/ 3012828 w 4989977"/>
                  <a:gd name="connsiteY4" fmla="*/ 2576786 h 3325204"/>
                  <a:gd name="connsiteX5" fmla="*/ 2593728 w 4989977"/>
                  <a:gd name="connsiteY5" fmla="*/ 2375357 h 3325204"/>
                  <a:gd name="connsiteX6" fmla="*/ 2065537 w 4989977"/>
                  <a:gd name="connsiteY6" fmla="*/ 2120668 h 3325204"/>
                  <a:gd name="connsiteX7" fmla="*/ 1753779 w 4989977"/>
                  <a:gd name="connsiteY7" fmla="*/ 1969248 h 3325204"/>
                  <a:gd name="connsiteX8" fmla="*/ 1301849 w 4989977"/>
                  <a:gd name="connsiteY8" fmla="*/ 1653724 h 3325204"/>
                  <a:gd name="connsiteX9" fmla="*/ 873344 w 4989977"/>
                  <a:gd name="connsiteY9" fmla="*/ 1330838 h 3325204"/>
                  <a:gd name="connsiteX10" fmla="*/ 630276 w 4989977"/>
                  <a:gd name="connsiteY10" fmla="*/ 1180367 h 3325204"/>
                  <a:gd name="connsiteX11" fmla="*/ 107724 w 4989977"/>
                  <a:gd name="connsiteY11" fmla="*/ 195608 h 3325204"/>
                  <a:gd name="connsiteX12" fmla="*/ 36157 w 4989977"/>
                  <a:gd name="connsiteY12" fmla="*/ 45759 h 3325204"/>
                  <a:gd name="connsiteX13" fmla="*/ 0 w 4989977"/>
                  <a:gd name="connsiteY13" fmla="*/ 0 h 3325204"/>
                  <a:gd name="connsiteX14" fmla="*/ 268045 w 4989977"/>
                  <a:gd name="connsiteY14" fmla="*/ 18819 h 3325204"/>
                  <a:gd name="connsiteX0" fmla="*/ 268045 w 4989977"/>
                  <a:gd name="connsiteY0" fmla="*/ 18819 h 3325204"/>
                  <a:gd name="connsiteX1" fmla="*/ 829133 w 4989977"/>
                  <a:gd name="connsiteY1" fmla="*/ 1078188 h 3325204"/>
                  <a:gd name="connsiteX2" fmla="*/ 4989977 w 4989977"/>
                  <a:gd name="connsiteY2" fmla="*/ 3325204 h 3325204"/>
                  <a:gd name="connsiteX3" fmla="*/ 4646402 w 4989977"/>
                  <a:gd name="connsiteY3" fmla="*/ 3321539 h 3325204"/>
                  <a:gd name="connsiteX4" fmla="*/ 3012828 w 4989977"/>
                  <a:gd name="connsiteY4" fmla="*/ 2576786 h 3325204"/>
                  <a:gd name="connsiteX5" fmla="*/ 2593728 w 4989977"/>
                  <a:gd name="connsiteY5" fmla="*/ 2375357 h 3325204"/>
                  <a:gd name="connsiteX6" fmla="*/ 2065537 w 4989977"/>
                  <a:gd name="connsiteY6" fmla="*/ 2120668 h 3325204"/>
                  <a:gd name="connsiteX7" fmla="*/ 1753779 w 4989977"/>
                  <a:gd name="connsiteY7" fmla="*/ 1969248 h 3325204"/>
                  <a:gd name="connsiteX8" fmla="*/ 1301849 w 4989977"/>
                  <a:gd name="connsiteY8" fmla="*/ 1653724 h 3325204"/>
                  <a:gd name="connsiteX9" fmla="*/ 873344 w 4989977"/>
                  <a:gd name="connsiteY9" fmla="*/ 1330838 h 3325204"/>
                  <a:gd name="connsiteX10" fmla="*/ 599454 w 4989977"/>
                  <a:gd name="connsiteY10" fmla="*/ 1200915 h 3325204"/>
                  <a:gd name="connsiteX11" fmla="*/ 107724 w 4989977"/>
                  <a:gd name="connsiteY11" fmla="*/ 195608 h 3325204"/>
                  <a:gd name="connsiteX12" fmla="*/ 36157 w 4989977"/>
                  <a:gd name="connsiteY12" fmla="*/ 45759 h 3325204"/>
                  <a:gd name="connsiteX13" fmla="*/ 0 w 4989977"/>
                  <a:gd name="connsiteY13" fmla="*/ 0 h 3325204"/>
                  <a:gd name="connsiteX14" fmla="*/ 268045 w 4989977"/>
                  <a:gd name="connsiteY14" fmla="*/ 18819 h 3325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9977" h="3325204">
                    <a:moveTo>
                      <a:pt x="268045" y="18819"/>
                    </a:moveTo>
                    <a:lnTo>
                      <a:pt x="829133" y="1078188"/>
                    </a:lnTo>
                    <a:lnTo>
                      <a:pt x="4989977" y="3325204"/>
                    </a:lnTo>
                    <a:lnTo>
                      <a:pt x="4646402" y="3321539"/>
                    </a:lnTo>
                    <a:lnTo>
                      <a:pt x="3012828" y="2576786"/>
                    </a:lnTo>
                    <a:lnTo>
                      <a:pt x="2593728" y="2375357"/>
                    </a:lnTo>
                    <a:lnTo>
                      <a:pt x="2065537" y="2120668"/>
                    </a:lnTo>
                    <a:lnTo>
                      <a:pt x="1753779" y="1969248"/>
                    </a:lnTo>
                    <a:lnTo>
                      <a:pt x="1301849" y="1653724"/>
                    </a:lnTo>
                    <a:lnTo>
                      <a:pt x="873344" y="1330838"/>
                    </a:lnTo>
                    <a:lnTo>
                      <a:pt x="599454" y="1200915"/>
                    </a:lnTo>
                    <a:lnTo>
                      <a:pt x="107724" y="195608"/>
                    </a:lnTo>
                    <a:lnTo>
                      <a:pt x="36157" y="45759"/>
                    </a:lnTo>
                    <a:lnTo>
                      <a:pt x="0" y="0"/>
                    </a:lnTo>
                    <a:lnTo>
                      <a:pt x="268045" y="18819"/>
                    </a:lnTo>
                    <a:close/>
                  </a:path>
                </a:pathLst>
              </a:cu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9" name="Straight Connector 88"/>
            <p:cNvCxnSpPr/>
            <p:nvPr/>
          </p:nvCxnSpPr>
          <p:spPr>
            <a:xfrm flipV="1">
              <a:off x="3376261" y="2260107"/>
              <a:ext cx="374754" cy="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3587609" y="2988261"/>
            <a:ext cx="747" cy="7476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6651233" y="3051790"/>
            <a:ext cx="4421" cy="1885952"/>
          </a:xfrm>
          <a:prstGeom prst="line">
            <a:avLst/>
          </a:prstGeom>
          <a:ln w="15875"/>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flipH="1">
            <a:off x="3959685" y="3059466"/>
            <a:ext cx="19522" cy="1878276"/>
          </a:xfrm>
          <a:prstGeom prst="line">
            <a:avLst/>
          </a:prstGeom>
          <a:ln w="15875"/>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a:xfrm flipH="1">
            <a:off x="3736173" y="3061141"/>
            <a:ext cx="19522" cy="1878276"/>
          </a:xfrm>
          <a:prstGeom prst="line">
            <a:avLst/>
          </a:prstGeom>
          <a:ln w="15875"/>
        </p:spPr>
        <p:style>
          <a:lnRef idx="1">
            <a:schemeClr val="dk1"/>
          </a:lnRef>
          <a:fillRef idx="0">
            <a:schemeClr val="dk1"/>
          </a:fillRef>
          <a:effectRef idx="0">
            <a:schemeClr val="dk1"/>
          </a:effectRef>
          <a:fontRef idx="minor">
            <a:schemeClr val="tx1"/>
          </a:fontRef>
        </p:style>
      </p:cxnSp>
      <p:sp>
        <p:nvSpPr>
          <p:cNvPr id="137" name="object 5"/>
          <p:cNvSpPr txBox="1">
            <a:spLocks/>
          </p:cNvSpPr>
          <p:nvPr/>
        </p:nvSpPr>
        <p:spPr>
          <a:xfrm>
            <a:off x="3452488" y="4933859"/>
            <a:ext cx="3634278" cy="182101"/>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z="1100" b="1" spc="-5" dirty="0">
                <a:solidFill>
                  <a:srgbClr val="3D6682"/>
                </a:solidFill>
                <a:latin typeface="Century Gothic"/>
                <a:cs typeface="Century Gothic"/>
              </a:rPr>
              <a:t>Private Property</a:t>
            </a:r>
            <a:endParaRPr lang="en-US" sz="1100" b="1" dirty="0">
              <a:solidFill>
                <a:srgbClr val="3D6682"/>
              </a:solidFill>
              <a:latin typeface="Century Gothic"/>
              <a:cs typeface="Century Gothic"/>
            </a:endParaRPr>
          </a:p>
        </p:txBody>
      </p:sp>
      <p:sp>
        <p:nvSpPr>
          <p:cNvPr id="138" name="object 5"/>
          <p:cNvSpPr txBox="1">
            <a:spLocks/>
          </p:cNvSpPr>
          <p:nvPr/>
        </p:nvSpPr>
        <p:spPr>
          <a:xfrm>
            <a:off x="5961507" y="4918973"/>
            <a:ext cx="3634278" cy="182101"/>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z="1100" b="1" spc="-5" dirty="0">
                <a:solidFill>
                  <a:srgbClr val="3D6682"/>
                </a:solidFill>
                <a:latin typeface="Century Gothic"/>
                <a:cs typeface="Century Gothic"/>
              </a:rPr>
              <a:t>State of Florida Lands</a:t>
            </a:r>
            <a:endParaRPr lang="en-US" sz="1100" b="1" dirty="0">
              <a:solidFill>
                <a:srgbClr val="3D6682"/>
              </a:solidFill>
              <a:latin typeface="Century Gothic"/>
              <a:cs typeface="Century Gothic"/>
            </a:endParaRPr>
          </a:p>
        </p:txBody>
      </p:sp>
      <p:sp>
        <p:nvSpPr>
          <p:cNvPr id="139" name="object 5"/>
          <p:cNvSpPr txBox="1">
            <a:spLocks/>
          </p:cNvSpPr>
          <p:nvPr/>
        </p:nvSpPr>
        <p:spPr>
          <a:xfrm>
            <a:off x="2010007" y="4938446"/>
            <a:ext cx="3634278" cy="182101"/>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z="1100" b="1" spc="-5" dirty="0">
                <a:solidFill>
                  <a:srgbClr val="3D6682"/>
                </a:solidFill>
                <a:latin typeface="Century Gothic"/>
                <a:cs typeface="Century Gothic"/>
              </a:rPr>
              <a:t>FDOT ROW</a:t>
            </a:r>
            <a:endParaRPr lang="en-US" sz="1100" b="1" dirty="0">
              <a:solidFill>
                <a:srgbClr val="3D6682"/>
              </a:solidFill>
              <a:latin typeface="Century Gothic"/>
              <a:cs typeface="Century Gothic"/>
            </a:endParaRPr>
          </a:p>
        </p:txBody>
      </p:sp>
      <p:sp>
        <p:nvSpPr>
          <p:cNvPr id="140" name="object 5"/>
          <p:cNvSpPr txBox="1">
            <a:spLocks/>
          </p:cNvSpPr>
          <p:nvPr/>
        </p:nvSpPr>
        <p:spPr>
          <a:xfrm>
            <a:off x="4826228" y="2844224"/>
            <a:ext cx="3634278" cy="182101"/>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z="1100" b="1" spc="-5" dirty="0">
                <a:solidFill>
                  <a:srgbClr val="3D6682"/>
                </a:solidFill>
                <a:latin typeface="Century Gothic"/>
                <a:cs typeface="Century Gothic"/>
              </a:rPr>
              <a:t>Mean High Water Line</a:t>
            </a:r>
            <a:endParaRPr lang="en-US" sz="1100" b="1" dirty="0">
              <a:solidFill>
                <a:srgbClr val="3D6682"/>
              </a:solidFill>
              <a:latin typeface="Century Gothic"/>
              <a:cs typeface="Century Gothic"/>
            </a:endParaRPr>
          </a:p>
        </p:txBody>
      </p:sp>
      <p:cxnSp>
        <p:nvCxnSpPr>
          <p:cNvPr id="141" name="Straight Connector 140"/>
          <p:cNvCxnSpPr/>
          <p:nvPr/>
        </p:nvCxnSpPr>
        <p:spPr>
          <a:xfrm flipV="1">
            <a:off x="3744325" y="3030548"/>
            <a:ext cx="108815" cy="2341"/>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a:off x="5886994" y="5029496"/>
            <a:ext cx="7642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224648" y="5051584"/>
            <a:ext cx="399029" cy="10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flipV="1">
            <a:off x="6720200" y="5040260"/>
            <a:ext cx="294258" cy="5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5" name="Freeform 154"/>
          <p:cNvSpPr/>
          <p:nvPr/>
        </p:nvSpPr>
        <p:spPr>
          <a:xfrm>
            <a:off x="3753394" y="3065417"/>
            <a:ext cx="3317966" cy="1645921"/>
          </a:xfrm>
          <a:custGeom>
            <a:avLst/>
            <a:gdLst>
              <a:gd name="connsiteX0" fmla="*/ 0 w 3317966"/>
              <a:gd name="connsiteY0" fmla="*/ 0 h 1645921"/>
              <a:gd name="connsiteX1" fmla="*/ 26126 w 3317966"/>
              <a:gd name="connsiteY1" fmla="*/ 78377 h 1645921"/>
              <a:gd name="connsiteX2" fmla="*/ 34835 w 3317966"/>
              <a:gd name="connsiteY2" fmla="*/ 104503 h 1645921"/>
              <a:gd name="connsiteX3" fmla="*/ 43543 w 3317966"/>
              <a:gd name="connsiteY3" fmla="*/ 130629 h 1645921"/>
              <a:gd name="connsiteX4" fmla="*/ 52252 w 3317966"/>
              <a:gd name="connsiteY4" fmla="*/ 313509 h 1645921"/>
              <a:gd name="connsiteX5" fmla="*/ 69669 w 3317966"/>
              <a:gd name="connsiteY5" fmla="*/ 365760 h 1645921"/>
              <a:gd name="connsiteX6" fmla="*/ 95795 w 3317966"/>
              <a:gd name="connsiteY6" fmla="*/ 418012 h 1645921"/>
              <a:gd name="connsiteX7" fmla="*/ 121920 w 3317966"/>
              <a:gd name="connsiteY7" fmla="*/ 496389 h 1645921"/>
              <a:gd name="connsiteX8" fmla="*/ 130629 w 3317966"/>
              <a:gd name="connsiteY8" fmla="*/ 522514 h 1645921"/>
              <a:gd name="connsiteX9" fmla="*/ 139337 w 3317966"/>
              <a:gd name="connsiteY9" fmla="*/ 566057 h 1645921"/>
              <a:gd name="connsiteX10" fmla="*/ 148046 w 3317966"/>
              <a:gd name="connsiteY10" fmla="*/ 679269 h 1645921"/>
              <a:gd name="connsiteX11" fmla="*/ 174172 w 3317966"/>
              <a:gd name="connsiteY11" fmla="*/ 766354 h 1645921"/>
              <a:gd name="connsiteX12" fmla="*/ 191589 w 3317966"/>
              <a:gd name="connsiteY12" fmla="*/ 818606 h 1645921"/>
              <a:gd name="connsiteX13" fmla="*/ 217715 w 3317966"/>
              <a:gd name="connsiteY13" fmla="*/ 844732 h 1645921"/>
              <a:gd name="connsiteX14" fmla="*/ 252549 w 3317966"/>
              <a:gd name="connsiteY14" fmla="*/ 896983 h 1645921"/>
              <a:gd name="connsiteX15" fmla="*/ 304800 w 3317966"/>
              <a:gd name="connsiteY15" fmla="*/ 940526 h 1645921"/>
              <a:gd name="connsiteX16" fmla="*/ 357052 w 3317966"/>
              <a:gd name="connsiteY16" fmla="*/ 966652 h 1645921"/>
              <a:gd name="connsiteX17" fmla="*/ 409303 w 3317966"/>
              <a:gd name="connsiteY17" fmla="*/ 992777 h 1645921"/>
              <a:gd name="connsiteX18" fmla="*/ 470263 w 3317966"/>
              <a:gd name="connsiteY18" fmla="*/ 1027612 h 1645921"/>
              <a:gd name="connsiteX19" fmla="*/ 548640 w 3317966"/>
              <a:gd name="connsiteY19" fmla="*/ 1071154 h 1645921"/>
              <a:gd name="connsiteX20" fmla="*/ 592183 w 3317966"/>
              <a:gd name="connsiteY20" fmla="*/ 1097280 h 1645921"/>
              <a:gd name="connsiteX21" fmla="*/ 644435 w 3317966"/>
              <a:gd name="connsiteY21" fmla="*/ 1132114 h 1645921"/>
              <a:gd name="connsiteX22" fmla="*/ 687977 w 3317966"/>
              <a:gd name="connsiteY22" fmla="*/ 1166949 h 1645921"/>
              <a:gd name="connsiteX23" fmla="*/ 705395 w 3317966"/>
              <a:gd name="connsiteY23" fmla="*/ 1184366 h 1645921"/>
              <a:gd name="connsiteX24" fmla="*/ 757646 w 3317966"/>
              <a:gd name="connsiteY24" fmla="*/ 1201783 h 1645921"/>
              <a:gd name="connsiteX25" fmla="*/ 783772 w 3317966"/>
              <a:gd name="connsiteY25" fmla="*/ 1210492 h 1645921"/>
              <a:gd name="connsiteX26" fmla="*/ 818606 w 3317966"/>
              <a:gd name="connsiteY26" fmla="*/ 1227909 h 1645921"/>
              <a:gd name="connsiteX27" fmla="*/ 870857 w 3317966"/>
              <a:gd name="connsiteY27" fmla="*/ 1245326 h 1645921"/>
              <a:gd name="connsiteX28" fmla="*/ 896983 w 3317966"/>
              <a:gd name="connsiteY28" fmla="*/ 1254034 h 1645921"/>
              <a:gd name="connsiteX29" fmla="*/ 940526 w 3317966"/>
              <a:gd name="connsiteY29" fmla="*/ 1280160 h 1645921"/>
              <a:gd name="connsiteX30" fmla="*/ 966652 w 3317966"/>
              <a:gd name="connsiteY30" fmla="*/ 1306286 h 1645921"/>
              <a:gd name="connsiteX31" fmla="*/ 1001486 w 3317966"/>
              <a:gd name="connsiteY31" fmla="*/ 1332412 h 1645921"/>
              <a:gd name="connsiteX32" fmla="*/ 1053737 w 3317966"/>
              <a:gd name="connsiteY32" fmla="*/ 1367246 h 1645921"/>
              <a:gd name="connsiteX33" fmla="*/ 1071155 w 3317966"/>
              <a:gd name="connsiteY33" fmla="*/ 1393372 h 1645921"/>
              <a:gd name="connsiteX34" fmla="*/ 1149532 w 3317966"/>
              <a:gd name="connsiteY34" fmla="*/ 1436914 h 1645921"/>
              <a:gd name="connsiteX35" fmla="*/ 1219200 w 3317966"/>
              <a:gd name="connsiteY35" fmla="*/ 1445623 h 1645921"/>
              <a:gd name="connsiteX36" fmla="*/ 1306286 w 3317966"/>
              <a:gd name="connsiteY36" fmla="*/ 1436914 h 1645921"/>
              <a:gd name="connsiteX37" fmla="*/ 1358537 w 3317966"/>
              <a:gd name="connsiteY37" fmla="*/ 1393372 h 1645921"/>
              <a:gd name="connsiteX38" fmla="*/ 1384663 w 3317966"/>
              <a:gd name="connsiteY38" fmla="*/ 1384663 h 1645921"/>
              <a:gd name="connsiteX39" fmla="*/ 1445623 w 3317966"/>
              <a:gd name="connsiteY39" fmla="*/ 1402080 h 1645921"/>
              <a:gd name="connsiteX40" fmla="*/ 1480457 w 3317966"/>
              <a:gd name="connsiteY40" fmla="*/ 1410789 h 1645921"/>
              <a:gd name="connsiteX41" fmla="*/ 1567543 w 3317966"/>
              <a:gd name="connsiteY41" fmla="*/ 1436914 h 1645921"/>
              <a:gd name="connsiteX42" fmla="*/ 1619795 w 3317966"/>
              <a:gd name="connsiteY42" fmla="*/ 1454332 h 1645921"/>
              <a:gd name="connsiteX43" fmla="*/ 1854926 w 3317966"/>
              <a:gd name="connsiteY43" fmla="*/ 1471749 h 1645921"/>
              <a:gd name="connsiteX44" fmla="*/ 1950720 w 3317966"/>
              <a:gd name="connsiteY44" fmla="*/ 1489166 h 1645921"/>
              <a:gd name="connsiteX45" fmla="*/ 2194560 w 3317966"/>
              <a:gd name="connsiteY45" fmla="*/ 1480457 h 1645921"/>
              <a:gd name="connsiteX46" fmla="*/ 2281646 w 3317966"/>
              <a:gd name="connsiteY46" fmla="*/ 1489166 h 1645921"/>
              <a:gd name="connsiteX47" fmla="*/ 2360023 w 3317966"/>
              <a:gd name="connsiteY47" fmla="*/ 1515292 h 1645921"/>
              <a:gd name="connsiteX48" fmla="*/ 2429692 w 3317966"/>
              <a:gd name="connsiteY48" fmla="*/ 1532709 h 1645921"/>
              <a:gd name="connsiteX49" fmla="*/ 2455817 w 3317966"/>
              <a:gd name="connsiteY49" fmla="*/ 1541417 h 1645921"/>
              <a:gd name="connsiteX50" fmla="*/ 2499360 w 3317966"/>
              <a:gd name="connsiteY50" fmla="*/ 1550126 h 1645921"/>
              <a:gd name="connsiteX51" fmla="*/ 2534195 w 3317966"/>
              <a:gd name="connsiteY51" fmla="*/ 1558834 h 1645921"/>
              <a:gd name="connsiteX52" fmla="*/ 2629989 w 3317966"/>
              <a:gd name="connsiteY52" fmla="*/ 1567543 h 1645921"/>
              <a:gd name="connsiteX53" fmla="*/ 2717075 w 3317966"/>
              <a:gd name="connsiteY53" fmla="*/ 1584960 h 1645921"/>
              <a:gd name="connsiteX54" fmla="*/ 2882537 w 3317966"/>
              <a:gd name="connsiteY54" fmla="*/ 1593669 h 1645921"/>
              <a:gd name="connsiteX55" fmla="*/ 3074126 w 3317966"/>
              <a:gd name="connsiteY55" fmla="*/ 1611086 h 1645921"/>
              <a:gd name="connsiteX56" fmla="*/ 3135086 w 3317966"/>
              <a:gd name="connsiteY56" fmla="*/ 1628503 h 1645921"/>
              <a:gd name="connsiteX57" fmla="*/ 3239589 w 3317966"/>
              <a:gd name="connsiteY57" fmla="*/ 1637212 h 1645921"/>
              <a:gd name="connsiteX58" fmla="*/ 3317966 w 3317966"/>
              <a:gd name="connsiteY58" fmla="*/ 164592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317966" h="1645921">
                <a:moveTo>
                  <a:pt x="0" y="0"/>
                </a:moveTo>
                <a:lnTo>
                  <a:pt x="26126" y="78377"/>
                </a:lnTo>
                <a:lnTo>
                  <a:pt x="34835" y="104503"/>
                </a:lnTo>
                <a:lnTo>
                  <a:pt x="43543" y="130629"/>
                </a:lnTo>
                <a:cubicBezTo>
                  <a:pt x="46446" y="191589"/>
                  <a:pt x="45512" y="252853"/>
                  <a:pt x="52252" y="313509"/>
                </a:cubicBezTo>
                <a:cubicBezTo>
                  <a:pt x="54279" y="331756"/>
                  <a:pt x="63863" y="348343"/>
                  <a:pt x="69669" y="365760"/>
                </a:cubicBezTo>
                <a:cubicBezTo>
                  <a:pt x="81688" y="401817"/>
                  <a:pt x="73284" y="384246"/>
                  <a:pt x="95795" y="418012"/>
                </a:cubicBezTo>
                <a:lnTo>
                  <a:pt x="121920" y="496389"/>
                </a:lnTo>
                <a:cubicBezTo>
                  <a:pt x="124823" y="505097"/>
                  <a:pt x="128829" y="513513"/>
                  <a:pt x="130629" y="522514"/>
                </a:cubicBezTo>
                <a:lnTo>
                  <a:pt x="139337" y="566057"/>
                </a:lnTo>
                <a:cubicBezTo>
                  <a:pt x="142240" y="603794"/>
                  <a:pt x="143623" y="641679"/>
                  <a:pt x="148046" y="679269"/>
                </a:cubicBezTo>
                <a:cubicBezTo>
                  <a:pt x="150439" y="699606"/>
                  <a:pt x="169489" y="752306"/>
                  <a:pt x="174172" y="766354"/>
                </a:cubicBezTo>
                <a:lnTo>
                  <a:pt x="191589" y="818606"/>
                </a:lnTo>
                <a:cubicBezTo>
                  <a:pt x="200298" y="827315"/>
                  <a:pt x="210154" y="835010"/>
                  <a:pt x="217715" y="844732"/>
                </a:cubicBezTo>
                <a:cubicBezTo>
                  <a:pt x="230566" y="861255"/>
                  <a:pt x="235132" y="885372"/>
                  <a:pt x="252549" y="896983"/>
                </a:cubicBezTo>
                <a:cubicBezTo>
                  <a:pt x="317415" y="940226"/>
                  <a:pt x="237747" y="884648"/>
                  <a:pt x="304800" y="940526"/>
                </a:cubicBezTo>
                <a:cubicBezTo>
                  <a:pt x="342234" y="971721"/>
                  <a:pt x="317778" y="947015"/>
                  <a:pt x="357052" y="966652"/>
                </a:cubicBezTo>
                <a:cubicBezTo>
                  <a:pt x="424571" y="1000412"/>
                  <a:pt x="343641" y="970891"/>
                  <a:pt x="409303" y="992777"/>
                </a:cubicBezTo>
                <a:cubicBezTo>
                  <a:pt x="467960" y="1051434"/>
                  <a:pt x="400091" y="992526"/>
                  <a:pt x="470263" y="1027612"/>
                </a:cubicBezTo>
                <a:cubicBezTo>
                  <a:pt x="590033" y="1087497"/>
                  <a:pt x="476398" y="1047074"/>
                  <a:pt x="548640" y="1071154"/>
                </a:cubicBezTo>
                <a:cubicBezTo>
                  <a:pt x="587714" y="1110230"/>
                  <a:pt x="541312" y="1069019"/>
                  <a:pt x="592183" y="1097280"/>
                </a:cubicBezTo>
                <a:cubicBezTo>
                  <a:pt x="610482" y="1107446"/>
                  <a:pt x="644435" y="1132114"/>
                  <a:pt x="644435" y="1132114"/>
                </a:cubicBezTo>
                <a:cubicBezTo>
                  <a:pt x="679123" y="1184147"/>
                  <a:pt x="641241" y="1138907"/>
                  <a:pt x="687977" y="1166949"/>
                </a:cubicBezTo>
                <a:cubicBezTo>
                  <a:pt x="695018" y="1171173"/>
                  <a:pt x="698051" y="1180694"/>
                  <a:pt x="705395" y="1184366"/>
                </a:cubicBezTo>
                <a:cubicBezTo>
                  <a:pt x="721816" y="1192576"/>
                  <a:pt x="740229" y="1195977"/>
                  <a:pt x="757646" y="1201783"/>
                </a:cubicBezTo>
                <a:cubicBezTo>
                  <a:pt x="766355" y="1204686"/>
                  <a:pt x="775561" y="1206387"/>
                  <a:pt x="783772" y="1210492"/>
                </a:cubicBezTo>
                <a:cubicBezTo>
                  <a:pt x="795383" y="1216298"/>
                  <a:pt x="806553" y="1223088"/>
                  <a:pt x="818606" y="1227909"/>
                </a:cubicBezTo>
                <a:cubicBezTo>
                  <a:pt x="835652" y="1234727"/>
                  <a:pt x="853440" y="1239520"/>
                  <a:pt x="870857" y="1245326"/>
                </a:cubicBezTo>
                <a:lnTo>
                  <a:pt x="896983" y="1254034"/>
                </a:lnTo>
                <a:cubicBezTo>
                  <a:pt x="951221" y="1308275"/>
                  <a:pt x="872701" y="1234944"/>
                  <a:pt x="940526" y="1280160"/>
                </a:cubicBezTo>
                <a:cubicBezTo>
                  <a:pt x="950774" y="1286992"/>
                  <a:pt x="957301" y="1298271"/>
                  <a:pt x="966652" y="1306286"/>
                </a:cubicBezTo>
                <a:cubicBezTo>
                  <a:pt x="977672" y="1315732"/>
                  <a:pt x="989595" y="1324089"/>
                  <a:pt x="1001486" y="1332412"/>
                </a:cubicBezTo>
                <a:cubicBezTo>
                  <a:pt x="1018635" y="1344416"/>
                  <a:pt x="1053737" y="1367246"/>
                  <a:pt x="1053737" y="1367246"/>
                </a:cubicBezTo>
                <a:cubicBezTo>
                  <a:pt x="1059543" y="1375955"/>
                  <a:pt x="1063278" y="1386480"/>
                  <a:pt x="1071155" y="1393372"/>
                </a:cubicBezTo>
                <a:cubicBezTo>
                  <a:pt x="1090128" y="1409974"/>
                  <a:pt x="1121490" y="1431816"/>
                  <a:pt x="1149532" y="1436914"/>
                </a:cubicBezTo>
                <a:cubicBezTo>
                  <a:pt x="1172558" y="1441101"/>
                  <a:pt x="1195977" y="1442720"/>
                  <a:pt x="1219200" y="1445623"/>
                </a:cubicBezTo>
                <a:cubicBezTo>
                  <a:pt x="1248229" y="1442720"/>
                  <a:pt x="1277860" y="1443474"/>
                  <a:pt x="1306286" y="1436914"/>
                </a:cubicBezTo>
                <a:cubicBezTo>
                  <a:pt x="1328075" y="1431886"/>
                  <a:pt x="1342171" y="1404283"/>
                  <a:pt x="1358537" y="1393372"/>
                </a:cubicBezTo>
                <a:cubicBezTo>
                  <a:pt x="1366175" y="1388280"/>
                  <a:pt x="1375954" y="1387566"/>
                  <a:pt x="1384663" y="1384663"/>
                </a:cubicBezTo>
                <a:cubicBezTo>
                  <a:pt x="1493559" y="1411889"/>
                  <a:pt x="1358169" y="1377093"/>
                  <a:pt x="1445623" y="1402080"/>
                </a:cubicBezTo>
                <a:cubicBezTo>
                  <a:pt x="1457131" y="1405368"/>
                  <a:pt x="1469250" y="1406586"/>
                  <a:pt x="1480457" y="1410789"/>
                </a:cubicBezTo>
                <a:cubicBezTo>
                  <a:pt x="1561457" y="1441164"/>
                  <a:pt x="1461178" y="1419188"/>
                  <a:pt x="1567543" y="1436914"/>
                </a:cubicBezTo>
                <a:lnTo>
                  <a:pt x="1619795" y="1454332"/>
                </a:lnTo>
                <a:cubicBezTo>
                  <a:pt x="1712066" y="1485089"/>
                  <a:pt x="1636789" y="1462660"/>
                  <a:pt x="1854926" y="1471749"/>
                </a:cubicBezTo>
                <a:cubicBezTo>
                  <a:pt x="1885412" y="1479370"/>
                  <a:pt x="1919521" y="1489166"/>
                  <a:pt x="1950720" y="1489166"/>
                </a:cubicBezTo>
                <a:cubicBezTo>
                  <a:pt x="2032052" y="1489166"/>
                  <a:pt x="2113280" y="1483360"/>
                  <a:pt x="2194560" y="1480457"/>
                </a:cubicBezTo>
                <a:cubicBezTo>
                  <a:pt x="2223589" y="1483360"/>
                  <a:pt x="2253098" y="1483156"/>
                  <a:pt x="2281646" y="1489166"/>
                </a:cubicBezTo>
                <a:cubicBezTo>
                  <a:pt x="2308594" y="1494839"/>
                  <a:pt x="2333306" y="1508613"/>
                  <a:pt x="2360023" y="1515292"/>
                </a:cubicBezTo>
                <a:cubicBezTo>
                  <a:pt x="2383246" y="1521098"/>
                  <a:pt x="2406983" y="1525139"/>
                  <a:pt x="2429692" y="1532709"/>
                </a:cubicBezTo>
                <a:cubicBezTo>
                  <a:pt x="2438400" y="1535612"/>
                  <a:pt x="2446912" y="1539191"/>
                  <a:pt x="2455817" y="1541417"/>
                </a:cubicBezTo>
                <a:cubicBezTo>
                  <a:pt x="2470177" y="1545007"/>
                  <a:pt x="2484911" y="1546915"/>
                  <a:pt x="2499360" y="1550126"/>
                </a:cubicBezTo>
                <a:cubicBezTo>
                  <a:pt x="2511044" y="1552722"/>
                  <a:pt x="2522331" y="1557252"/>
                  <a:pt x="2534195" y="1558834"/>
                </a:cubicBezTo>
                <a:cubicBezTo>
                  <a:pt x="2565977" y="1563072"/>
                  <a:pt x="2598058" y="1564640"/>
                  <a:pt x="2629989" y="1567543"/>
                </a:cubicBezTo>
                <a:cubicBezTo>
                  <a:pt x="2659823" y="1575002"/>
                  <a:pt x="2685667" y="1582447"/>
                  <a:pt x="2717075" y="1584960"/>
                </a:cubicBezTo>
                <a:cubicBezTo>
                  <a:pt x="2772129" y="1589364"/>
                  <a:pt x="2827383" y="1590766"/>
                  <a:pt x="2882537" y="1593669"/>
                </a:cubicBezTo>
                <a:cubicBezTo>
                  <a:pt x="2991501" y="1615460"/>
                  <a:pt x="2854706" y="1590189"/>
                  <a:pt x="3074126" y="1611086"/>
                </a:cubicBezTo>
                <a:cubicBezTo>
                  <a:pt x="3196736" y="1622763"/>
                  <a:pt x="3037114" y="1615439"/>
                  <a:pt x="3135086" y="1628503"/>
                </a:cubicBezTo>
                <a:cubicBezTo>
                  <a:pt x="3169734" y="1633123"/>
                  <a:pt x="3204807" y="1633734"/>
                  <a:pt x="3239589" y="1637212"/>
                </a:cubicBezTo>
                <a:cubicBezTo>
                  <a:pt x="3330270" y="1646280"/>
                  <a:pt x="3283604" y="1645920"/>
                  <a:pt x="3317966" y="1645920"/>
                </a:cubicBezTo>
              </a:path>
            </a:pathLst>
          </a:cu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object 5"/>
          <p:cNvSpPr txBox="1">
            <a:spLocks/>
          </p:cNvSpPr>
          <p:nvPr/>
        </p:nvSpPr>
        <p:spPr>
          <a:xfrm>
            <a:off x="405130" y="-47699"/>
            <a:ext cx="8333740" cy="689932"/>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Perpetual Easements FAQ</a:t>
            </a:r>
            <a:endParaRPr lang="en-US" dirty="0">
              <a:solidFill>
                <a:srgbClr val="3D6682"/>
              </a:solidFill>
              <a:latin typeface="Century Gothic"/>
              <a:cs typeface="Century Gothic"/>
            </a:endParaRPr>
          </a:p>
        </p:txBody>
      </p:sp>
      <p:sp>
        <p:nvSpPr>
          <p:cNvPr id="7" name="Content Placeholder 2"/>
          <p:cNvSpPr>
            <a:spLocks noGrp="1"/>
          </p:cNvSpPr>
          <p:nvPr>
            <p:ph idx="1"/>
          </p:nvPr>
        </p:nvSpPr>
        <p:spPr>
          <a:xfrm>
            <a:off x="0" y="689933"/>
            <a:ext cx="9144000" cy="6008386"/>
          </a:xfrm>
        </p:spPr>
        <p:txBody>
          <a:bodyPr>
            <a:normAutofit/>
          </a:bodyPr>
          <a:lstStyle/>
          <a:p>
            <a:r>
              <a:rPr lang="en-US" sz="1400" b="1" dirty="0"/>
              <a:t>Why are easements required for shore protection projects? </a:t>
            </a:r>
          </a:p>
          <a:p>
            <a:pPr lvl="1"/>
            <a:r>
              <a:rPr lang="en-US" sz="1400" dirty="0"/>
              <a:t>Perpetual storm damage reduction easements are required by the Federal Government to place sand on private property. Easements allow the temporary construction activities necessary to build the beach and guarantees the public will be able to use the publicly-funded beach after construction. </a:t>
            </a:r>
          </a:p>
          <a:p>
            <a:r>
              <a:rPr lang="en-US" sz="1400" b="1" dirty="0"/>
              <a:t>Can you put an expiration date on easements? </a:t>
            </a:r>
          </a:p>
          <a:p>
            <a:pPr lvl="1"/>
            <a:r>
              <a:rPr lang="en-US" sz="1400" dirty="0"/>
              <a:t>No. The easement is specifically for the authorized federal project until the project is de-authorized by Congress. </a:t>
            </a:r>
          </a:p>
          <a:p>
            <a:r>
              <a:rPr lang="en-US" sz="1400" b="1" dirty="0"/>
              <a:t>Why are easements perpetual? </a:t>
            </a:r>
          </a:p>
          <a:p>
            <a:pPr lvl="1"/>
            <a:r>
              <a:rPr lang="en-US" sz="1400" dirty="0"/>
              <a:t>The required easement is a perpetual storm damage  reduction easement. It is perpetual because it guarantees that the public will have long-term use of the beach after public funds are spent restoring it.  It also ensures that the engineered beach provided  for the community at federal expense forever remains open to the public for use and enjoyment. </a:t>
            </a:r>
          </a:p>
          <a:p>
            <a:r>
              <a:rPr lang="en-US" sz="1400" b="1" dirty="0"/>
              <a:t>What happens if I don’t approve an easement over my property? </a:t>
            </a:r>
          </a:p>
          <a:p>
            <a:pPr lvl="1"/>
            <a:r>
              <a:rPr lang="en-US" sz="1400" dirty="0"/>
              <a:t>Current Federal policy states that in the case of those properties for which an easement is not provided, the Federal government will not share in the cost of sand placed on the beach fronting that property. The local sponsor could choose to: </a:t>
            </a:r>
          </a:p>
          <a:p>
            <a:pPr marL="914400" lvl="2" indent="0">
              <a:buNone/>
            </a:pPr>
            <a:r>
              <a:rPr lang="en-US" sz="1400" i="1" dirty="0"/>
              <a:t>(1) ask the Federal government to skip, not fill, that section of the beach; </a:t>
            </a:r>
          </a:p>
          <a:p>
            <a:pPr marL="914400" lvl="2" indent="0">
              <a:buNone/>
            </a:pPr>
            <a:r>
              <a:rPr lang="en-US" sz="1400" i="1" dirty="0"/>
              <a:t>(2) absorb the additional local costs; </a:t>
            </a:r>
          </a:p>
          <a:p>
            <a:pPr marL="457200" lvl="1" indent="0">
              <a:buNone/>
            </a:pPr>
            <a:endParaRPr lang="en-US" sz="1400" dirty="0"/>
          </a:p>
        </p:txBody>
      </p:sp>
    </p:spTree>
    <p:extLst>
      <p:ext uri="{BB962C8B-B14F-4D97-AF65-F5344CB8AC3E}">
        <p14:creationId xmlns:p14="http://schemas.microsoft.com/office/powerpoint/2010/main" val="52149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object 5"/>
          <p:cNvSpPr txBox="1">
            <a:spLocks/>
          </p:cNvSpPr>
          <p:nvPr/>
        </p:nvSpPr>
        <p:spPr>
          <a:xfrm>
            <a:off x="405130" y="-47699"/>
            <a:ext cx="8333740" cy="689932"/>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Perpetual Easements FAQ</a:t>
            </a:r>
            <a:endParaRPr lang="en-US" dirty="0">
              <a:solidFill>
                <a:srgbClr val="3D6682"/>
              </a:solidFill>
              <a:latin typeface="Century Gothic"/>
              <a:cs typeface="Century Gothic"/>
            </a:endParaRPr>
          </a:p>
        </p:txBody>
      </p:sp>
      <p:sp>
        <p:nvSpPr>
          <p:cNvPr id="6" name="Content Placeholder 2"/>
          <p:cNvSpPr>
            <a:spLocks noGrp="1"/>
          </p:cNvSpPr>
          <p:nvPr>
            <p:ph idx="1"/>
          </p:nvPr>
        </p:nvSpPr>
        <p:spPr>
          <a:xfrm>
            <a:off x="0" y="689932"/>
            <a:ext cx="9144000" cy="4525963"/>
          </a:xfrm>
        </p:spPr>
        <p:txBody>
          <a:bodyPr>
            <a:normAutofit/>
          </a:bodyPr>
          <a:lstStyle/>
          <a:p>
            <a:r>
              <a:rPr lang="en-US" sz="1400" b="1" dirty="0"/>
              <a:t>How does the easement affect my property rights? </a:t>
            </a:r>
          </a:p>
          <a:p>
            <a:pPr lvl="1"/>
            <a:r>
              <a:rPr lang="en-US" sz="1400" dirty="0"/>
              <a:t>It does not affect property rights of the upland landowner. An easement is a right of use over limited and specific defined areas of a property. The right of use allows the engineered beach to be built on the property, maintenance of the beach, and public use of the beach in a reasonable and lawful manner. </a:t>
            </a:r>
          </a:p>
          <a:p>
            <a:r>
              <a:rPr lang="en-US" sz="1400" b="1" dirty="0"/>
              <a:t>Does the easement grant the state or US Army Corps of Engineers permission to build structures on my property? </a:t>
            </a:r>
          </a:p>
          <a:p>
            <a:pPr lvl="1"/>
            <a:r>
              <a:rPr lang="en-US" sz="1400" dirty="0"/>
              <a:t>No, the perpetual easement is specific to the federal project only, which is limited to beach restoration, beach nourishment and beach disposal of high quality sand from navigation projects or adjacent sea beds. </a:t>
            </a:r>
          </a:p>
          <a:p>
            <a:r>
              <a:rPr lang="en-US" sz="1400" b="1" dirty="0"/>
              <a:t>Will the public have the right to use the beach on my property? </a:t>
            </a:r>
          </a:p>
          <a:p>
            <a:pPr lvl="1"/>
            <a:r>
              <a:rPr lang="en-US" sz="1400" dirty="0"/>
              <a:t>Yes. The Corps requires that the beach remain open to the public for use. The public will be able use the beach on which the easement has been placed in a reasonable and  lawful way. It does not, however, turn the beach into a municipal beach that is controlled by the government. It still remains private property. In addition, the public will not be permitted to use any portion of the property beyond restrictions set in the easement. For example, the public is not permitted to traverse the property in order to get to the beach.</a:t>
            </a:r>
          </a:p>
          <a:p>
            <a:r>
              <a:rPr lang="en-US" sz="1400" b="1" dirty="0"/>
              <a:t>Will I retain the right to enjoy my property? </a:t>
            </a:r>
          </a:p>
          <a:p>
            <a:pPr lvl="1"/>
            <a:r>
              <a:rPr lang="en-US" sz="1400" dirty="0"/>
              <a:t>Yes. The easement only authorizes the Corps to place sand on the property and allows the public to use the beach. It does not prevent you from using your property. It remains privately-owned property , but you cannot prevent the public from using the beach on your property, or tell them they need to move because it is private property. </a:t>
            </a:r>
          </a:p>
          <a:p>
            <a:pPr marL="0" indent="0">
              <a:buNone/>
            </a:pPr>
            <a:endParaRPr lang="en-US" sz="1400" dirty="0"/>
          </a:p>
        </p:txBody>
      </p:sp>
    </p:spTree>
    <p:extLst>
      <p:ext uri="{BB962C8B-B14F-4D97-AF65-F5344CB8AC3E}">
        <p14:creationId xmlns:p14="http://schemas.microsoft.com/office/powerpoint/2010/main" val="89495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object 5"/>
          <p:cNvSpPr txBox="1">
            <a:spLocks/>
          </p:cNvSpPr>
          <p:nvPr/>
        </p:nvSpPr>
        <p:spPr>
          <a:xfrm>
            <a:off x="405130" y="-47699"/>
            <a:ext cx="8333740" cy="689932"/>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Dune Walkovers</a:t>
            </a:r>
            <a:endParaRPr lang="en-US" dirty="0">
              <a:solidFill>
                <a:srgbClr val="3D6682"/>
              </a:solidFill>
              <a:latin typeface="Century Gothic"/>
              <a:cs typeface="Century Gothic"/>
            </a:endParaRPr>
          </a:p>
        </p:txBody>
      </p:sp>
      <p:sp>
        <p:nvSpPr>
          <p:cNvPr id="7" name="Rectangle 6"/>
          <p:cNvSpPr/>
          <p:nvPr/>
        </p:nvSpPr>
        <p:spPr>
          <a:xfrm>
            <a:off x="405130" y="685606"/>
            <a:ext cx="8512233" cy="2114425"/>
          </a:xfrm>
          <a:prstGeom prst="rect">
            <a:avLst/>
          </a:prstGeom>
        </p:spPr>
        <p:txBody>
          <a:bodyPr wrap="square">
            <a:spAutoFit/>
          </a:bodyPr>
          <a:lstStyle/>
          <a:p>
            <a:pPr marL="285750" lvl="2" indent="-285750" fontAlgn="base">
              <a:lnSpc>
                <a:spcPct val="95000"/>
              </a:lnSpc>
              <a:spcBef>
                <a:spcPct val="0"/>
              </a:spcBef>
              <a:spcAft>
                <a:spcPts val="600"/>
              </a:spcAft>
              <a:buFont typeface="Wingdings" panose="05000000000000000000" pitchFamily="2" charset="2"/>
              <a:buChar char="§"/>
              <a:defRPr/>
            </a:pPr>
            <a:r>
              <a:rPr lang="en-US" sz="1600" kern="0" dirty="0">
                <a:solidFill>
                  <a:srgbClr val="000000"/>
                </a:solidFill>
                <a:cs typeface="Calibri" panose="020F0502020204030204" pitchFamily="34" charset="0"/>
              </a:rPr>
              <a:t>Approximately 42 walkovers located within the federal project footprint.</a:t>
            </a:r>
          </a:p>
          <a:p>
            <a:pPr marL="285750" lvl="2" indent="-285750" fontAlgn="base">
              <a:lnSpc>
                <a:spcPct val="95000"/>
              </a:lnSpc>
              <a:spcBef>
                <a:spcPct val="0"/>
              </a:spcBef>
              <a:spcAft>
                <a:spcPts val="600"/>
              </a:spcAft>
              <a:buFont typeface="Wingdings" panose="05000000000000000000" pitchFamily="2" charset="2"/>
              <a:buChar char="§"/>
              <a:defRPr/>
            </a:pPr>
            <a:r>
              <a:rPr lang="en-US" sz="1600" kern="0" dirty="0">
                <a:solidFill>
                  <a:srgbClr val="000000"/>
                </a:solidFill>
                <a:cs typeface="Calibri" panose="020F0502020204030204" pitchFamily="34" charset="0"/>
              </a:rPr>
              <a:t>Contractor will place sand on, around and underneath each walkover to maintain continuous protective dune. </a:t>
            </a:r>
          </a:p>
          <a:p>
            <a:pPr marL="285750" lvl="2" indent="-285750" fontAlgn="base">
              <a:lnSpc>
                <a:spcPct val="95000"/>
              </a:lnSpc>
              <a:spcBef>
                <a:spcPct val="0"/>
              </a:spcBef>
              <a:spcAft>
                <a:spcPts val="600"/>
              </a:spcAft>
              <a:buFont typeface="Wingdings" panose="05000000000000000000" pitchFamily="2" charset="2"/>
              <a:buChar char="§"/>
              <a:defRPr/>
            </a:pPr>
            <a:r>
              <a:rPr lang="en-US" sz="1600" kern="0" dirty="0">
                <a:solidFill>
                  <a:srgbClr val="000000"/>
                </a:solidFill>
                <a:cs typeface="Calibri" panose="020F0502020204030204" pitchFamily="34" charset="0"/>
              </a:rPr>
              <a:t>Sand will naturally equilibrate and expose walkover steps over time.</a:t>
            </a:r>
          </a:p>
          <a:p>
            <a:pPr marL="285750" lvl="2" indent="-285750" fontAlgn="base">
              <a:lnSpc>
                <a:spcPct val="95000"/>
              </a:lnSpc>
              <a:spcBef>
                <a:spcPct val="0"/>
              </a:spcBef>
              <a:spcAft>
                <a:spcPts val="600"/>
              </a:spcAft>
              <a:buFont typeface="Wingdings" panose="05000000000000000000" pitchFamily="2" charset="2"/>
              <a:buChar char="§"/>
              <a:defRPr/>
            </a:pPr>
            <a:r>
              <a:rPr lang="en-US" sz="1600" kern="0" dirty="0">
                <a:solidFill>
                  <a:srgbClr val="000000"/>
                </a:solidFill>
                <a:cs typeface="Calibri" panose="020F0502020204030204" pitchFamily="34" charset="0"/>
              </a:rPr>
              <a:t>Photos will be taken of each walkover prior to construction. </a:t>
            </a:r>
          </a:p>
          <a:p>
            <a:pPr marL="285750" lvl="2" indent="-285750" fontAlgn="base">
              <a:lnSpc>
                <a:spcPct val="95000"/>
              </a:lnSpc>
              <a:spcBef>
                <a:spcPct val="0"/>
              </a:spcBef>
              <a:spcAft>
                <a:spcPts val="600"/>
              </a:spcAft>
              <a:buFont typeface="Wingdings" panose="05000000000000000000" pitchFamily="2" charset="2"/>
              <a:buChar char="§"/>
              <a:defRPr/>
            </a:pPr>
            <a:r>
              <a:rPr lang="en-US" sz="1600" kern="0" dirty="0">
                <a:solidFill>
                  <a:srgbClr val="000000"/>
                </a:solidFill>
                <a:cs typeface="Calibri" panose="020F0502020204030204" pitchFamily="34" charset="0"/>
              </a:rPr>
              <a:t>Contractor bonded and insured if damage occurs as a result of construction activities.</a:t>
            </a:r>
          </a:p>
          <a:p>
            <a:pPr marL="0" lvl="2" fontAlgn="base">
              <a:lnSpc>
                <a:spcPct val="95000"/>
              </a:lnSpc>
              <a:spcBef>
                <a:spcPct val="0"/>
              </a:spcBef>
              <a:spcAft>
                <a:spcPts val="600"/>
              </a:spcAft>
              <a:defRPr/>
            </a:pPr>
            <a:r>
              <a:rPr lang="en-US" sz="1600" kern="0" dirty="0">
                <a:solidFill>
                  <a:srgbClr val="000000"/>
                </a:solidFill>
                <a:cs typeface="Calibri" panose="020F0502020204030204" pitchFamily="34" charset="0"/>
              </a:rPr>
              <a:t>	</a:t>
            </a:r>
          </a:p>
        </p:txBody>
      </p:sp>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5130" y="2571750"/>
            <a:ext cx="4276751" cy="2494207"/>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01991" y="2571749"/>
            <a:ext cx="4276751" cy="2494207"/>
          </a:xfrm>
          <a:prstGeom prst="rect">
            <a:avLst/>
          </a:prstGeom>
        </p:spPr>
      </p:pic>
      <p:sp>
        <p:nvSpPr>
          <p:cNvPr id="15" name="Freeform 14"/>
          <p:cNvSpPr/>
          <p:nvPr/>
        </p:nvSpPr>
        <p:spPr>
          <a:xfrm>
            <a:off x="4744342" y="3672335"/>
            <a:ext cx="4337196" cy="1518864"/>
          </a:xfrm>
          <a:custGeom>
            <a:avLst/>
            <a:gdLst>
              <a:gd name="connsiteX0" fmla="*/ 52252 w 4337196"/>
              <a:gd name="connsiteY0" fmla="*/ 12281 h 1518864"/>
              <a:gd name="connsiteX1" fmla="*/ 618309 w 4337196"/>
              <a:gd name="connsiteY1" fmla="*/ 12281 h 1518864"/>
              <a:gd name="connsiteX2" fmla="*/ 661852 w 4337196"/>
              <a:gd name="connsiteY2" fmla="*/ 20989 h 1518864"/>
              <a:gd name="connsiteX3" fmla="*/ 1288869 w 4337196"/>
              <a:gd name="connsiteY3" fmla="*/ 29698 h 1518864"/>
              <a:gd name="connsiteX4" fmla="*/ 2011680 w 4337196"/>
              <a:gd name="connsiteY4" fmla="*/ 29698 h 1518864"/>
              <a:gd name="connsiteX5" fmla="*/ 2037806 w 4337196"/>
              <a:gd name="connsiteY5" fmla="*/ 20989 h 1518864"/>
              <a:gd name="connsiteX6" fmla="*/ 2098766 w 4337196"/>
              <a:gd name="connsiteY6" fmla="*/ 12281 h 1518864"/>
              <a:gd name="connsiteX7" fmla="*/ 2708366 w 4337196"/>
              <a:gd name="connsiteY7" fmla="*/ 29698 h 1518864"/>
              <a:gd name="connsiteX8" fmla="*/ 2760618 w 4337196"/>
              <a:gd name="connsiteY8" fmla="*/ 55824 h 1518864"/>
              <a:gd name="connsiteX9" fmla="*/ 2812869 w 4337196"/>
              <a:gd name="connsiteY9" fmla="*/ 64532 h 1518864"/>
              <a:gd name="connsiteX10" fmla="*/ 2847703 w 4337196"/>
              <a:gd name="connsiteY10" fmla="*/ 73241 h 1518864"/>
              <a:gd name="connsiteX11" fmla="*/ 2891246 w 4337196"/>
              <a:gd name="connsiteY11" fmla="*/ 81949 h 1518864"/>
              <a:gd name="connsiteX12" fmla="*/ 2960915 w 4337196"/>
              <a:gd name="connsiteY12" fmla="*/ 99367 h 1518864"/>
              <a:gd name="connsiteX13" fmla="*/ 2987040 w 4337196"/>
              <a:gd name="connsiteY13" fmla="*/ 108075 h 1518864"/>
              <a:gd name="connsiteX14" fmla="*/ 3030583 w 4337196"/>
              <a:gd name="connsiteY14" fmla="*/ 116784 h 1518864"/>
              <a:gd name="connsiteX15" fmla="*/ 3126378 w 4337196"/>
              <a:gd name="connsiteY15" fmla="*/ 142909 h 1518864"/>
              <a:gd name="connsiteX16" fmla="*/ 3143795 w 4337196"/>
              <a:gd name="connsiteY16" fmla="*/ 160327 h 1518864"/>
              <a:gd name="connsiteX17" fmla="*/ 3178629 w 4337196"/>
              <a:gd name="connsiteY17" fmla="*/ 169035 h 1518864"/>
              <a:gd name="connsiteX18" fmla="*/ 3204755 w 4337196"/>
              <a:gd name="connsiteY18" fmla="*/ 177744 h 1518864"/>
              <a:gd name="connsiteX19" fmla="*/ 3239589 w 4337196"/>
              <a:gd name="connsiteY19" fmla="*/ 203869 h 1518864"/>
              <a:gd name="connsiteX20" fmla="*/ 3291840 w 4337196"/>
              <a:gd name="connsiteY20" fmla="*/ 221287 h 1518864"/>
              <a:gd name="connsiteX21" fmla="*/ 3344092 w 4337196"/>
              <a:gd name="connsiteY21" fmla="*/ 247412 h 1518864"/>
              <a:gd name="connsiteX22" fmla="*/ 3370218 w 4337196"/>
              <a:gd name="connsiteY22" fmla="*/ 264829 h 1518864"/>
              <a:gd name="connsiteX23" fmla="*/ 3396343 w 4337196"/>
              <a:gd name="connsiteY23" fmla="*/ 273538 h 1518864"/>
              <a:gd name="connsiteX24" fmla="*/ 3422469 w 4337196"/>
              <a:gd name="connsiteY24" fmla="*/ 290955 h 1518864"/>
              <a:gd name="connsiteX25" fmla="*/ 3492138 w 4337196"/>
              <a:gd name="connsiteY25" fmla="*/ 325789 h 1518864"/>
              <a:gd name="connsiteX26" fmla="*/ 3518263 w 4337196"/>
              <a:gd name="connsiteY26" fmla="*/ 334498 h 1518864"/>
              <a:gd name="connsiteX27" fmla="*/ 3544389 w 4337196"/>
              <a:gd name="connsiteY27" fmla="*/ 351915 h 1518864"/>
              <a:gd name="connsiteX28" fmla="*/ 3596640 w 4337196"/>
              <a:gd name="connsiteY28" fmla="*/ 369332 h 1518864"/>
              <a:gd name="connsiteX29" fmla="*/ 3622766 w 4337196"/>
              <a:gd name="connsiteY29" fmla="*/ 378041 h 1518864"/>
              <a:gd name="connsiteX30" fmla="*/ 3657600 w 4337196"/>
              <a:gd name="connsiteY30" fmla="*/ 395458 h 1518864"/>
              <a:gd name="connsiteX31" fmla="*/ 3692435 w 4337196"/>
              <a:gd name="connsiteY31" fmla="*/ 404167 h 1518864"/>
              <a:gd name="connsiteX32" fmla="*/ 3718560 w 4337196"/>
              <a:gd name="connsiteY32" fmla="*/ 412875 h 1518864"/>
              <a:gd name="connsiteX33" fmla="*/ 3779520 w 4337196"/>
              <a:gd name="connsiteY33" fmla="*/ 447709 h 1518864"/>
              <a:gd name="connsiteX34" fmla="*/ 3814355 w 4337196"/>
              <a:gd name="connsiteY34" fmla="*/ 456418 h 1518864"/>
              <a:gd name="connsiteX35" fmla="*/ 3840480 w 4337196"/>
              <a:gd name="connsiteY35" fmla="*/ 473835 h 1518864"/>
              <a:gd name="connsiteX36" fmla="*/ 3901440 w 4337196"/>
              <a:gd name="connsiteY36" fmla="*/ 491252 h 1518864"/>
              <a:gd name="connsiteX37" fmla="*/ 3944983 w 4337196"/>
              <a:gd name="connsiteY37" fmla="*/ 526087 h 1518864"/>
              <a:gd name="connsiteX38" fmla="*/ 3971109 w 4337196"/>
              <a:gd name="connsiteY38" fmla="*/ 534795 h 1518864"/>
              <a:gd name="connsiteX39" fmla="*/ 4023360 w 4337196"/>
              <a:gd name="connsiteY39" fmla="*/ 569629 h 1518864"/>
              <a:gd name="connsiteX40" fmla="*/ 4066903 w 4337196"/>
              <a:gd name="connsiteY40" fmla="*/ 578338 h 1518864"/>
              <a:gd name="connsiteX41" fmla="*/ 4093029 w 4337196"/>
              <a:gd name="connsiteY41" fmla="*/ 587047 h 1518864"/>
              <a:gd name="connsiteX42" fmla="*/ 4136572 w 4337196"/>
              <a:gd name="connsiteY42" fmla="*/ 595755 h 1518864"/>
              <a:gd name="connsiteX43" fmla="*/ 4188823 w 4337196"/>
              <a:gd name="connsiteY43" fmla="*/ 621881 h 1518864"/>
              <a:gd name="connsiteX44" fmla="*/ 4267200 w 4337196"/>
              <a:gd name="connsiteY44" fmla="*/ 639298 h 1518864"/>
              <a:gd name="connsiteX45" fmla="*/ 4293326 w 4337196"/>
              <a:gd name="connsiteY45" fmla="*/ 648007 h 1518864"/>
              <a:gd name="connsiteX46" fmla="*/ 4310743 w 4337196"/>
              <a:gd name="connsiteY46" fmla="*/ 674132 h 1518864"/>
              <a:gd name="connsiteX47" fmla="*/ 4328160 w 4337196"/>
              <a:gd name="connsiteY47" fmla="*/ 848304 h 1518864"/>
              <a:gd name="connsiteX48" fmla="*/ 4336869 w 4337196"/>
              <a:gd name="connsiteY48" fmla="*/ 944098 h 1518864"/>
              <a:gd name="connsiteX49" fmla="*/ 4328160 w 4337196"/>
              <a:gd name="connsiteY49" fmla="*/ 1248898 h 1518864"/>
              <a:gd name="connsiteX50" fmla="*/ 4336869 w 4337196"/>
              <a:gd name="connsiteY50" fmla="*/ 1396944 h 1518864"/>
              <a:gd name="connsiteX51" fmla="*/ 4241075 w 4337196"/>
              <a:gd name="connsiteY51" fmla="*/ 1449195 h 1518864"/>
              <a:gd name="connsiteX52" fmla="*/ 3587932 w 4337196"/>
              <a:gd name="connsiteY52" fmla="*/ 1457904 h 1518864"/>
              <a:gd name="connsiteX53" fmla="*/ 3317966 w 4337196"/>
              <a:gd name="connsiteY53" fmla="*/ 1449195 h 1518864"/>
              <a:gd name="connsiteX54" fmla="*/ 3265715 w 4337196"/>
              <a:gd name="connsiteY54" fmla="*/ 1440487 h 1518864"/>
              <a:gd name="connsiteX55" fmla="*/ 3143795 w 4337196"/>
              <a:gd name="connsiteY55" fmla="*/ 1431778 h 1518864"/>
              <a:gd name="connsiteX56" fmla="*/ 2838995 w 4337196"/>
              <a:gd name="connsiteY56" fmla="*/ 1423069 h 1518864"/>
              <a:gd name="connsiteX57" fmla="*/ 2299063 w 4337196"/>
              <a:gd name="connsiteY57" fmla="*/ 1431778 h 1518864"/>
              <a:gd name="connsiteX58" fmla="*/ 2151018 w 4337196"/>
              <a:gd name="connsiteY58" fmla="*/ 1440487 h 1518864"/>
              <a:gd name="connsiteX59" fmla="*/ 1793966 w 4337196"/>
              <a:gd name="connsiteY59" fmla="*/ 1431778 h 1518864"/>
              <a:gd name="connsiteX60" fmla="*/ 1733006 w 4337196"/>
              <a:gd name="connsiteY60" fmla="*/ 1423069 h 1518864"/>
              <a:gd name="connsiteX61" fmla="*/ 1680755 w 4337196"/>
              <a:gd name="connsiteY61" fmla="*/ 1414361 h 1518864"/>
              <a:gd name="connsiteX62" fmla="*/ 1018903 w 4337196"/>
              <a:gd name="connsiteY62" fmla="*/ 1423069 h 1518864"/>
              <a:gd name="connsiteX63" fmla="*/ 931818 w 4337196"/>
              <a:gd name="connsiteY63" fmla="*/ 1449195 h 1518864"/>
              <a:gd name="connsiteX64" fmla="*/ 879566 w 4337196"/>
              <a:gd name="connsiteY64" fmla="*/ 1466612 h 1518864"/>
              <a:gd name="connsiteX65" fmla="*/ 670560 w 4337196"/>
              <a:gd name="connsiteY65" fmla="*/ 1475321 h 1518864"/>
              <a:gd name="connsiteX66" fmla="*/ 627018 w 4337196"/>
              <a:gd name="connsiteY66" fmla="*/ 1492738 h 1518864"/>
              <a:gd name="connsiteX67" fmla="*/ 600892 w 4337196"/>
              <a:gd name="connsiteY67" fmla="*/ 1510155 h 1518864"/>
              <a:gd name="connsiteX68" fmla="*/ 557349 w 4337196"/>
              <a:gd name="connsiteY68" fmla="*/ 1518864 h 1518864"/>
              <a:gd name="connsiteX69" fmla="*/ 374469 w 4337196"/>
              <a:gd name="connsiteY69" fmla="*/ 1484029 h 1518864"/>
              <a:gd name="connsiteX70" fmla="*/ 304800 w 4337196"/>
              <a:gd name="connsiteY70" fmla="*/ 1466612 h 1518864"/>
              <a:gd name="connsiteX71" fmla="*/ 261258 w 4337196"/>
              <a:gd name="connsiteY71" fmla="*/ 1457904 h 1518864"/>
              <a:gd name="connsiteX72" fmla="*/ 209006 w 4337196"/>
              <a:gd name="connsiteY72" fmla="*/ 1449195 h 1518864"/>
              <a:gd name="connsiteX73" fmla="*/ 174172 w 4337196"/>
              <a:gd name="connsiteY73" fmla="*/ 1440487 h 1518864"/>
              <a:gd name="connsiteX74" fmla="*/ 26126 w 4337196"/>
              <a:gd name="connsiteY74" fmla="*/ 1414361 h 1518864"/>
              <a:gd name="connsiteX75" fmla="*/ 34835 w 4337196"/>
              <a:gd name="connsiteY75" fmla="*/ 1362109 h 1518864"/>
              <a:gd name="connsiteX76" fmla="*/ 43543 w 4337196"/>
              <a:gd name="connsiteY76" fmla="*/ 1335984 h 1518864"/>
              <a:gd name="connsiteX77" fmla="*/ 26126 w 4337196"/>
              <a:gd name="connsiteY77" fmla="*/ 1066018 h 1518864"/>
              <a:gd name="connsiteX78" fmla="*/ 17418 w 4337196"/>
              <a:gd name="connsiteY78" fmla="*/ 1039892 h 1518864"/>
              <a:gd name="connsiteX79" fmla="*/ 0 w 4337196"/>
              <a:gd name="connsiteY79" fmla="*/ 970224 h 1518864"/>
              <a:gd name="connsiteX80" fmla="*/ 43543 w 4337196"/>
              <a:gd name="connsiteY80" fmla="*/ 848304 h 1518864"/>
              <a:gd name="connsiteX81" fmla="*/ 43543 w 4337196"/>
              <a:gd name="connsiteY81" fmla="*/ 848304 h 1518864"/>
              <a:gd name="connsiteX82" fmla="*/ 60960 w 4337196"/>
              <a:gd name="connsiteY82" fmla="*/ 796052 h 1518864"/>
              <a:gd name="connsiteX83" fmla="*/ 52252 w 4337196"/>
              <a:gd name="connsiteY83" fmla="*/ 630589 h 1518864"/>
              <a:gd name="connsiteX84" fmla="*/ 43543 w 4337196"/>
              <a:gd name="connsiteY84" fmla="*/ 534795 h 1518864"/>
              <a:gd name="connsiteX85" fmla="*/ 52252 w 4337196"/>
              <a:gd name="connsiteY85" fmla="*/ 325789 h 1518864"/>
              <a:gd name="connsiteX86" fmla="*/ 60960 w 4337196"/>
              <a:gd name="connsiteY86" fmla="*/ 299664 h 1518864"/>
              <a:gd name="connsiteX87" fmla="*/ 78378 w 4337196"/>
              <a:gd name="connsiteY87" fmla="*/ 282247 h 1518864"/>
              <a:gd name="connsiteX88" fmla="*/ 95795 w 4337196"/>
              <a:gd name="connsiteY88" fmla="*/ 256121 h 1518864"/>
              <a:gd name="connsiteX89" fmla="*/ 87086 w 4337196"/>
              <a:gd name="connsiteY89" fmla="*/ 160327 h 1518864"/>
              <a:gd name="connsiteX90" fmla="*/ 69669 w 4337196"/>
              <a:gd name="connsiteY90" fmla="*/ 142909 h 1518864"/>
              <a:gd name="connsiteX91" fmla="*/ 60960 w 4337196"/>
              <a:gd name="connsiteY91" fmla="*/ 116784 h 1518864"/>
              <a:gd name="connsiteX92" fmla="*/ 52252 w 4337196"/>
              <a:gd name="connsiteY92" fmla="*/ 12281 h 151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337196" h="1518864">
                <a:moveTo>
                  <a:pt x="52252" y="12281"/>
                </a:moveTo>
                <a:cubicBezTo>
                  <a:pt x="145143" y="-5136"/>
                  <a:pt x="136348" y="-3019"/>
                  <a:pt x="618309" y="12281"/>
                </a:cubicBezTo>
                <a:cubicBezTo>
                  <a:pt x="633103" y="12751"/>
                  <a:pt x="647055" y="20605"/>
                  <a:pt x="661852" y="20989"/>
                </a:cubicBezTo>
                <a:cubicBezTo>
                  <a:pt x="870807" y="26416"/>
                  <a:pt x="1079863" y="26795"/>
                  <a:pt x="1288869" y="29698"/>
                </a:cubicBezTo>
                <a:cubicBezTo>
                  <a:pt x="1585791" y="54443"/>
                  <a:pt x="1435032" y="45284"/>
                  <a:pt x="2011680" y="29698"/>
                </a:cubicBezTo>
                <a:cubicBezTo>
                  <a:pt x="2020856" y="29450"/>
                  <a:pt x="2028804" y="22789"/>
                  <a:pt x="2037806" y="20989"/>
                </a:cubicBezTo>
                <a:cubicBezTo>
                  <a:pt x="2057934" y="16964"/>
                  <a:pt x="2078446" y="15184"/>
                  <a:pt x="2098766" y="12281"/>
                </a:cubicBezTo>
                <a:cubicBezTo>
                  <a:pt x="2102130" y="12341"/>
                  <a:pt x="2555850" y="11754"/>
                  <a:pt x="2708366" y="29698"/>
                </a:cubicBezTo>
                <a:cubicBezTo>
                  <a:pt x="2754131" y="35082"/>
                  <a:pt x="2715783" y="40880"/>
                  <a:pt x="2760618" y="55824"/>
                </a:cubicBezTo>
                <a:cubicBezTo>
                  <a:pt x="2777369" y="61408"/>
                  <a:pt x="2795555" y="61069"/>
                  <a:pt x="2812869" y="64532"/>
                </a:cubicBezTo>
                <a:cubicBezTo>
                  <a:pt x="2824605" y="66879"/>
                  <a:pt x="2836019" y="70645"/>
                  <a:pt x="2847703" y="73241"/>
                </a:cubicBezTo>
                <a:cubicBezTo>
                  <a:pt x="2862152" y="76452"/>
                  <a:pt x="2876823" y="78621"/>
                  <a:pt x="2891246" y="81949"/>
                </a:cubicBezTo>
                <a:cubicBezTo>
                  <a:pt x="2914571" y="87332"/>
                  <a:pt x="2938206" y="91797"/>
                  <a:pt x="2960915" y="99367"/>
                </a:cubicBezTo>
                <a:cubicBezTo>
                  <a:pt x="2969623" y="102270"/>
                  <a:pt x="2978135" y="105849"/>
                  <a:pt x="2987040" y="108075"/>
                </a:cubicBezTo>
                <a:cubicBezTo>
                  <a:pt x="3001400" y="111665"/>
                  <a:pt x="3016160" y="113456"/>
                  <a:pt x="3030583" y="116784"/>
                </a:cubicBezTo>
                <a:cubicBezTo>
                  <a:pt x="3094425" y="131517"/>
                  <a:pt x="3083192" y="128515"/>
                  <a:pt x="3126378" y="142909"/>
                </a:cubicBezTo>
                <a:cubicBezTo>
                  <a:pt x="3132184" y="148715"/>
                  <a:pt x="3136451" y="156655"/>
                  <a:pt x="3143795" y="160327"/>
                </a:cubicBezTo>
                <a:cubicBezTo>
                  <a:pt x="3154500" y="165680"/>
                  <a:pt x="3167121" y="165747"/>
                  <a:pt x="3178629" y="169035"/>
                </a:cubicBezTo>
                <a:cubicBezTo>
                  <a:pt x="3187456" y="171557"/>
                  <a:pt x="3196046" y="174841"/>
                  <a:pt x="3204755" y="177744"/>
                </a:cubicBezTo>
                <a:cubicBezTo>
                  <a:pt x="3216366" y="186452"/>
                  <a:pt x="3226607" y="197378"/>
                  <a:pt x="3239589" y="203869"/>
                </a:cubicBezTo>
                <a:cubicBezTo>
                  <a:pt x="3256010" y="212080"/>
                  <a:pt x="3291840" y="221287"/>
                  <a:pt x="3291840" y="221287"/>
                </a:cubicBezTo>
                <a:cubicBezTo>
                  <a:pt x="3326898" y="256343"/>
                  <a:pt x="3287916" y="223337"/>
                  <a:pt x="3344092" y="247412"/>
                </a:cubicBezTo>
                <a:cubicBezTo>
                  <a:pt x="3353712" y="251535"/>
                  <a:pt x="3360857" y="260148"/>
                  <a:pt x="3370218" y="264829"/>
                </a:cubicBezTo>
                <a:cubicBezTo>
                  <a:pt x="3378428" y="268934"/>
                  <a:pt x="3388133" y="269433"/>
                  <a:pt x="3396343" y="273538"/>
                </a:cubicBezTo>
                <a:cubicBezTo>
                  <a:pt x="3405704" y="278219"/>
                  <a:pt x="3413281" y="285943"/>
                  <a:pt x="3422469" y="290955"/>
                </a:cubicBezTo>
                <a:cubicBezTo>
                  <a:pt x="3445263" y="303388"/>
                  <a:pt x="3467507" y="317578"/>
                  <a:pt x="3492138" y="325789"/>
                </a:cubicBezTo>
                <a:cubicBezTo>
                  <a:pt x="3500846" y="328692"/>
                  <a:pt x="3510053" y="330393"/>
                  <a:pt x="3518263" y="334498"/>
                </a:cubicBezTo>
                <a:cubicBezTo>
                  <a:pt x="3527624" y="339179"/>
                  <a:pt x="3534825" y="347664"/>
                  <a:pt x="3544389" y="351915"/>
                </a:cubicBezTo>
                <a:cubicBezTo>
                  <a:pt x="3561166" y="359371"/>
                  <a:pt x="3579223" y="363526"/>
                  <a:pt x="3596640" y="369332"/>
                </a:cubicBezTo>
                <a:cubicBezTo>
                  <a:pt x="3605349" y="372235"/>
                  <a:pt x="3614555" y="373936"/>
                  <a:pt x="3622766" y="378041"/>
                </a:cubicBezTo>
                <a:cubicBezTo>
                  <a:pt x="3634377" y="383847"/>
                  <a:pt x="3645445" y="390900"/>
                  <a:pt x="3657600" y="395458"/>
                </a:cubicBezTo>
                <a:cubicBezTo>
                  <a:pt x="3668807" y="399661"/>
                  <a:pt x="3680926" y="400879"/>
                  <a:pt x="3692435" y="404167"/>
                </a:cubicBezTo>
                <a:cubicBezTo>
                  <a:pt x="3701261" y="406689"/>
                  <a:pt x="3709852" y="409972"/>
                  <a:pt x="3718560" y="412875"/>
                </a:cubicBezTo>
                <a:cubicBezTo>
                  <a:pt x="3740216" y="427312"/>
                  <a:pt x="3754266" y="438239"/>
                  <a:pt x="3779520" y="447709"/>
                </a:cubicBezTo>
                <a:cubicBezTo>
                  <a:pt x="3790727" y="451912"/>
                  <a:pt x="3802743" y="453515"/>
                  <a:pt x="3814355" y="456418"/>
                </a:cubicBezTo>
                <a:cubicBezTo>
                  <a:pt x="3823063" y="462224"/>
                  <a:pt x="3831119" y="469154"/>
                  <a:pt x="3840480" y="473835"/>
                </a:cubicBezTo>
                <a:cubicBezTo>
                  <a:pt x="3852976" y="480083"/>
                  <a:pt x="3890275" y="488461"/>
                  <a:pt x="3901440" y="491252"/>
                </a:cubicBezTo>
                <a:cubicBezTo>
                  <a:pt x="3917638" y="507449"/>
                  <a:pt x="3923016" y="515103"/>
                  <a:pt x="3944983" y="526087"/>
                </a:cubicBezTo>
                <a:cubicBezTo>
                  <a:pt x="3953194" y="530192"/>
                  <a:pt x="3962400" y="531892"/>
                  <a:pt x="3971109" y="534795"/>
                </a:cubicBezTo>
                <a:cubicBezTo>
                  <a:pt x="3988526" y="546406"/>
                  <a:pt x="4002834" y="565524"/>
                  <a:pt x="4023360" y="569629"/>
                </a:cubicBezTo>
                <a:cubicBezTo>
                  <a:pt x="4037874" y="572532"/>
                  <a:pt x="4052543" y="574748"/>
                  <a:pt x="4066903" y="578338"/>
                </a:cubicBezTo>
                <a:cubicBezTo>
                  <a:pt x="4075809" y="580565"/>
                  <a:pt x="4084123" y="584821"/>
                  <a:pt x="4093029" y="587047"/>
                </a:cubicBezTo>
                <a:cubicBezTo>
                  <a:pt x="4107389" y="590637"/>
                  <a:pt x="4122212" y="592165"/>
                  <a:pt x="4136572" y="595755"/>
                </a:cubicBezTo>
                <a:cubicBezTo>
                  <a:pt x="4180351" y="606700"/>
                  <a:pt x="4146253" y="600597"/>
                  <a:pt x="4188823" y="621881"/>
                </a:cubicBezTo>
                <a:cubicBezTo>
                  <a:pt x="4212345" y="633642"/>
                  <a:pt x="4243125" y="633948"/>
                  <a:pt x="4267200" y="639298"/>
                </a:cubicBezTo>
                <a:cubicBezTo>
                  <a:pt x="4276161" y="641289"/>
                  <a:pt x="4284617" y="645104"/>
                  <a:pt x="4293326" y="648007"/>
                </a:cubicBezTo>
                <a:cubicBezTo>
                  <a:pt x="4299132" y="656715"/>
                  <a:pt x="4306062" y="664771"/>
                  <a:pt x="4310743" y="674132"/>
                </a:cubicBezTo>
                <a:cubicBezTo>
                  <a:pt x="4333486" y="719617"/>
                  <a:pt x="4327523" y="839388"/>
                  <a:pt x="4328160" y="848304"/>
                </a:cubicBezTo>
                <a:cubicBezTo>
                  <a:pt x="4330444" y="880286"/>
                  <a:pt x="4333966" y="912167"/>
                  <a:pt x="4336869" y="944098"/>
                </a:cubicBezTo>
                <a:cubicBezTo>
                  <a:pt x="4333966" y="1045698"/>
                  <a:pt x="4328160" y="1147257"/>
                  <a:pt x="4328160" y="1248898"/>
                </a:cubicBezTo>
                <a:cubicBezTo>
                  <a:pt x="4328160" y="1298332"/>
                  <a:pt x="4339220" y="1347566"/>
                  <a:pt x="4336869" y="1396944"/>
                </a:cubicBezTo>
                <a:cubicBezTo>
                  <a:pt x="4334509" y="1446513"/>
                  <a:pt x="4276410" y="1447933"/>
                  <a:pt x="4241075" y="1449195"/>
                </a:cubicBezTo>
                <a:cubicBezTo>
                  <a:pt x="4023480" y="1456966"/>
                  <a:pt x="3805646" y="1455001"/>
                  <a:pt x="3587932" y="1457904"/>
                </a:cubicBezTo>
                <a:cubicBezTo>
                  <a:pt x="3497943" y="1455001"/>
                  <a:pt x="3407870" y="1454055"/>
                  <a:pt x="3317966" y="1449195"/>
                </a:cubicBezTo>
                <a:cubicBezTo>
                  <a:pt x="3300335" y="1448242"/>
                  <a:pt x="3283285" y="1442244"/>
                  <a:pt x="3265715" y="1440487"/>
                </a:cubicBezTo>
                <a:cubicBezTo>
                  <a:pt x="3225174" y="1436433"/>
                  <a:pt x="3184505" y="1433440"/>
                  <a:pt x="3143795" y="1431778"/>
                </a:cubicBezTo>
                <a:cubicBezTo>
                  <a:pt x="3042238" y="1427633"/>
                  <a:pt x="2940595" y="1425972"/>
                  <a:pt x="2838995" y="1423069"/>
                </a:cubicBezTo>
                <a:lnTo>
                  <a:pt x="2299063" y="1431778"/>
                </a:lnTo>
                <a:cubicBezTo>
                  <a:pt x="2249645" y="1433029"/>
                  <a:pt x="2200452" y="1440487"/>
                  <a:pt x="2151018" y="1440487"/>
                </a:cubicBezTo>
                <a:cubicBezTo>
                  <a:pt x="2031965" y="1440487"/>
                  <a:pt x="1912983" y="1434681"/>
                  <a:pt x="1793966" y="1431778"/>
                </a:cubicBezTo>
                <a:lnTo>
                  <a:pt x="1733006" y="1423069"/>
                </a:lnTo>
                <a:cubicBezTo>
                  <a:pt x="1715554" y="1420384"/>
                  <a:pt x="1698412" y="1414361"/>
                  <a:pt x="1680755" y="1414361"/>
                </a:cubicBezTo>
                <a:cubicBezTo>
                  <a:pt x="1460119" y="1414361"/>
                  <a:pt x="1239520" y="1420166"/>
                  <a:pt x="1018903" y="1423069"/>
                </a:cubicBezTo>
                <a:cubicBezTo>
                  <a:pt x="834256" y="1484622"/>
                  <a:pt x="1063372" y="1409730"/>
                  <a:pt x="931818" y="1449195"/>
                </a:cubicBezTo>
                <a:cubicBezTo>
                  <a:pt x="914233" y="1454470"/>
                  <a:pt x="897910" y="1465848"/>
                  <a:pt x="879566" y="1466612"/>
                </a:cubicBezTo>
                <a:lnTo>
                  <a:pt x="670560" y="1475321"/>
                </a:lnTo>
                <a:cubicBezTo>
                  <a:pt x="656046" y="1481127"/>
                  <a:pt x="641000" y="1485747"/>
                  <a:pt x="627018" y="1492738"/>
                </a:cubicBezTo>
                <a:cubicBezTo>
                  <a:pt x="617657" y="1497419"/>
                  <a:pt x="610692" y="1506480"/>
                  <a:pt x="600892" y="1510155"/>
                </a:cubicBezTo>
                <a:cubicBezTo>
                  <a:pt x="587033" y="1515352"/>
                  <a:pt x="571863" y="1515961"/>
                  <a:pt x="557349" y="1518864"/>
                </a:cubicBezTo>
                <a:lnTo>
                  <a:pt x="374469" y="1484029"/>
                </a:lnTo>
                <a:cubicBezTo>
                  <a:pt x="351028" y="1479179"/>
                  <a:pt x="328273" y="1471306"/>
                  <a:pt x="304800" y="1466612"/>
                </a:cubicBezTo>
                <a:lnTo>
                  <a:pt x="261258" y="1457904"/>
                </a:lnTo>
                <a:cubicBezTo>
                  <a:pt x="243885" y="1454745"/>
                  <a:pt x="226321" y="1452658"/>
                  <a:pt x="209006" y="1449195"/>
                </a:cubicBezTo>
                <a:cubicBezTo>
                  <a:pt x="197270" y="1446848"/>
                  <a:pt x="185875" y="1442995"/>
                  <a:pt x="174172" y="1440487"/>
                </a:cubicBezTo>
                <a:cubicBezTo>
                  <a:pt x="88387" y="1422104"/>
                  <a:pt x="101534" y="1425133"/>
                  <a:pt x="26126" y="1414361"/>
                </a:cubicBezTo>
                <a:cubicBezTo>
                  <a:pt x="29029" y="1396944"/>
                  <a:pt x="31005" y="1379346"/>
                  <a:pt x="34835" y="1362109"/>
                </a:cubicBezTo>
                <a:cubicBezTo>
                  <a:pt x="36826" y="1353148"/>
                  <a:pt x="43543" y="1345163"/>
                  <a:pt x="43543" y="1335984"/>
                </a:cubicBezTo>
                <a:cubicBezTo>
                  <a:pt x="43543" y="1297798"/>
                  <a:pt x="36082" y="1130733"/>
                  <a:pt x="26126" y="1066018"/>
                </a:cubicBezTo>
                <a:cubicBezTo>
                  <a:pt x="24730" y="1056945"/>
                  <a:pt x="19644" y="1048798"/>
                  <a:pt x="17418" y="1039892"/>
                </a:cubicBezTo>
                <a:lnTo>
                  <a:pt x="0" y="970224"/>
                </a:lnTo>
                <a:cubicBezTo>
                  <a:pt x="11305" y="879784"/>
                  <a:pt x="-4273" y="920028"/>
                  <a:pt x="43543" y="848304"/>
                </a:cubicBezTo>
                <a:lnTo>
                  <a:pt x="43543" y="848304"/>
                </a:lnTo>
                <a:lnTo>
                  <a:pt x="60960" y="796052"/>
                </a:lnTo>
                <a:cubicBezTo>
                  <a:pt x="58057" y="740898"/>
                  <a:pt x="55926" y="685697"/>
                  <a:pt x="52252" y="630589"/>
                </a:cubicBezTo>
                <a:cubicBezTo>
                  <a:pt x="50119" y="598597"/>
                  <a:pt x="43543" y="566858"/>
                  <a:pt x="43543" y="534795"/>
                </a:cubicBezTo>
                <a:cubicBezTo>
                  <a:pt x="43543" y="465066"/>
                  <a:pt x="47101" y="395328"/>
                  <a:pt x="52252" y="325789"/>
                </a:cubicBezTo>
                <a:cubicBezTo>
                  <a:pt x="52930" y="316635"/>
                  <a:pt x="56237" y="307535"/>
                  <a:pt x="60960" y="299664"/>
                </a:cubicBezTo>
                <a:cubicBezTo>
                  <a:pt x="65184" y="292623"/>
                  <a:pt x="73249" y="288658"/>
                  <a:pt x="78378" y="282247"/>
                </a:cubicBezTo>
                <a:cubicBezTo>
                  <a:pt x="84916" y="274074"/>
                  <a:pt x="89989" y="264830"/>
                  <a:pt x="95795" y="256121"/>
                </a:cubicBezTo>
                <a:cubicBezTo>
                  <a:pt x="92892" y="224190"/>
                  <a:pt x="94296" y="191569"/>
                  <a:pt x="87086" y="160327"/>
                </a:cubicBezTo>
                <a:cubicBezTo>
                  <a:pt x="85240" y="152327"/>
                  <a:pt x="73893" y="149950"/>
                  <a:pt x="69669" y="142909"/>
                </a:cubicBezTo>
                <a:cubicBezTo>
                  <a:pt x="64946" y="135038"/>
                  <a:pt x="63482" y="125610"/>
                  <a:pt x="60960" y="116784"/>
                </a:cubicBezTo>
                <a:cubicBezTo>
                  <a:pt x="49436" y="76450"/>
                  <a:pt x="-40639" y="29698"/>
                  <a:pt x="52252" y="12281"/>
                </a:cubicBezTo>
                <a:close/>
              </a:path>
            </a:pathLst>
          </a:custGeom>
          <a:solidFill>
            <a:srgbClr val="E4C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70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object 5"/>
          <p:cNvSpPr txBox="1">
            <a:spLocks/>
          </p:cNvSpPr>
          <p:nvPr/>
        </p:nvSpPr>
        <p:spPr>
          <a:xfrm>
            <a:off x="701156" y="0"/>
            <a:ext cx="8333740" cy="689932"/>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Cost Summary</a:t>
            </a:r>
            <a:endParaRPr lang="en-US" dirty="0">
              <a:solidFill>
                <a:srgbClr val="3D6682"/>
              </a:solidFill>
              <a:latin typeface="Century Gothic"/>
              <a:cs typeface="Century Gothic"/>
            </a:endParaRPr>
          </a:p>
        </p:txBody>
      </p:sp>
      <p:graphicFrame>
        <p:nvGraphicFramePr>
          <p:cNvPr id="9" name="Content Placeholder 4"/>
          <p:cNvGraphicFramePr>
            <a:graphicFrameLocks noGrp="1"/>
          </p:cNvGraphicFramePr>
          <p:nvPr>
            <p:ph idx="1"/>
            <p:extLst>
              <p:ext uri="{D42A27DB-BD31-4B8C-83A1-F6EECF244321}">
                <p14:modId xmlns:p14="http://schemas.microsoft.com/office/powerpoint/2010/main" val="541769793"/>
              </p:ext>
            </p:extLst>
          </p:nvPr>
        </p:nvGraphicFramePr>
        <p:xfrm>
          <a:off x="109104" y="887382"/>
          <a:ext cx="8925792" cy="2595880"/>
        </p:xfrm>
        <a:graphic>
          <a:graphicData uri="http://schemas.openxmlformats.org/drawingml/2006/table">
            <a:tbl>
              <a:tblPr firstRow="1" bandRow="1">
                <a:tableStyleId>{5C22544A-7EE6-4342-B048-85BDC9FD1C3A}</a:tableStyleId>
              </a:tblPr>
              <a:tblGrid>
                <a:gridCol w="1558637">
                  <a:extLst>
                    <a:ext uri="{9D8B030D-6E8A-4147-A177-3AD203B41FA5}">
                      <a16:colId xmlns="" xmlns:a16="http://schemas.microsoft.com/office/drawing/2014/main" val="20000"/>
                    </a:ext>
                  </a:extLst>
                </a:gridCol>
                <a:gridCol w="1416627">
                  <a:extLst>
                    <a:ext uri="{9D8B030D-6E8A-4147-A177-3AD203B41FA5}">
                      <a16:colId xmlns="" xmlns:a16="http://schemas.microsoft.com/office/drawing/2014/main" val="20001"/>
                    </a:ext>
                  </a:extLst>
                </a:gridCol>
                <a:gridCol w="1487632">
                  <a:extLst>
                    <a:ext uri="{9D8B030D-6E8A-4147-A177-3AD203B41FA5}">
                      <a16:colId xmlns="" xmlns:a16="http://schemas.microsoft.com/office/drawing/2014/main" val="20002"/>
                    </a:ext>
                  </a:extLst>
                </a:gridCol>
                <a:gridCol w="1487632">
                  <a:extLst>
                    <a:ext uri="{9D8B030D-6E8A-4147-A177-3AD203B41FA5}">
                      <a16:colId xmlns="" xmlns:a16="http://schemas.microsoft.com/office/drawing/2014/main" val="20003"/>
                    </a:ext>
                  </a:extLst>
                </a:gridCol>
                <a:gridCol w="1487632">
                  <a:extLst>
                    <a:ext uri="{9D8B030D-6E8A-4147-A177-3AD203B41FA5}">
                      <a16:colId xmlns="" xmlns:a16="http://schemas.microsoft.com/office/drawing/2014/main" val="20004"/>
                    </a:ext>
                  </a:extLst>
                </a:gridCol>
                <a:gridCol w="1487632">
                  <a:extLst>
                    <a:ext uri="{9D8B030D-6E8A-4147-A177-3AD203B41FA5}">
                      <a16:colId xmlns="" xmlns:a16="http://schemas.microsoft.com/office/drawing/2014/main" val="20005"/>
                    </a:ext>
                  </a:extLst>
                </a:gridCol>
              </a:tblGrid>
              <a:tr h="370840">
                <a:tc>
                  <a:txBody>
                    <a:bodyPr/>
                    <a:lstStyle/>
                    <a:p>
                      <a:pPr algn="ctr"/>
                      <a:endParaRPr lang="en-US" sz="1600" dirty="0"/>
                    </a:p>
                  </a:txBody>
                  <a:tcPr anchor="ctr">
                    <a:noFill/>
                  </a:tcPr>
                </a:tc>
                <a:tc>
                  <a:txBody>
                    <a:bodyPr/>
                    <a:lstStyle/>
                    <a:p>
                      <a:pPr algn="ctr"/>
                      <a:r>
                        <a:rPr lang="en-US" sz="1600" dirty="0"/>
                        <a:t>Federal Share</a:t>
                      </a:r>
                    </a:p>
                  </a:txBody>
                  <a:tcPr anchor="ctr"/>
                </a:tc>
                <a:tc>
                  <a:txBody>
                    <a:bodyPr/>
                    <a:lstStyle/>
                    <a:p>
                      <a:pPr algn="ctr"/>
                      <a:r>
                        <a:rPr lang="en-US" sz="1600" dirty="0"/>
                        <a:t>Non-Federal Share</a:t>
                      </a:r>
                    </a:p>
                  </a:txBody>
                  <a:tcPr anchor="ctr"/>
                </a:tc>
                <a:tc>
                  <a:txBody>
                    <a:bodyPr/>
                    <a:lstStyle/>
                    <a:p>
                      <a:pPr algn="ctr"/>
                      <a:r>
                        <a:rPr lang="en-US" sz="1600" dirty="0"/>
                        <a:t>Non-Fed Credit for Lands,</a:t>
                      </a:r>
                      <a:r>
                        <a:rPr lang="en-US" sz="1600" baseline="0" dirty="0"/>
                        <a:t> Easements, ROW</a:t>
                      </a:r>
                      <a:endParaRPr lang="en-US" sz="1600" dirty="0"/>
                    </a:p>
                  </a:txBody>
                  <a:tcPr anchor="ctr"/>
                </a:tc>
                <a:tc>
                  <a:txBody>
                    <a:bodyPr/>
                    <a:lstStyle/>
                    <a:p>
                      <a:pPr algn="ctr"/>
                      <a:r>
                        <a:rPr lang="en-US" sz="1600" baseline="0" dirty="0"/>
                        <a:t>Non-Federal Cash Required </a:t>
                      </a:r>
                      <a:endParaRPr lang="en-US" sz="1600" dirty="0"/>
                    </a:p>
                  </a:txBody>
                  <a:tcPr anchor="ctr"/>
                </a:tc>
                <a:tc>
                  <a:txBody>
                    <a:bodyPr/>
                    <a:lstStyle/>
                    <a:p>
                      <a:pPr algn="ctr"/>
                      <a:r>
                        <a:rPr lang="en-US" sz="1600" dirty="0"/>
                        <a:t>Total Cost</a:t>
                      </a:r>
                    </a:p>
                  </a:txBody>
                  <a:tcPr anchor="ctr"/>
                </a:tc>
                <a:extLst>
                  <a:ext uri="{0D108BD9-81ED-4DB2-BD59-A6C34878D82A}">
                    <a16:rowId xmlns="" xmlns:a16="http://schemas.microsoft.com/office/drawing/2014/main" val="10000"/>
                  </a:ext>
                </a:extLst>
              </a:tr>
              <a:tr h="370840">
                <a:tc>
                  <a:txBody>
                    <a:bodyPr/>
                    <a:lstStyle/>
                    <a:p>
                      <a:pPr algn="ctr"/>
                      <a:r>
                        <a:rPr lang="en-US" sz="1600" dirty="0"/>
                        <a:t>Initial Construction</a:t>
                      </a:r>
                    </a:p>
                  </a:txBody>
                  <a:tcPr anchor="ctr"/>
                </a:tc>
                <a:tc>
                  <a:txBody>
                    <a:bodyPr/>
                    <a:lstStyle/>
                    <a:p>
                      <a:pPr algn="ctr"/>
                      <a:r>
                        <a:rPr lang="en-US" sz="1600" dirty="0"/>
                        <a:t>$11,371,000</a:t>
                      </a:r>
                    </a:p>
                  </a:txBody>
                  <a:tcPr anchor="ctr"/>
                </a:tc>
                <a:tc>
                  <a:txBody>
                    <a:bodyPr/>
                    <a:lstStyle/>
                    <a:p>
                      <a:pPr algn="ctr"/>
                      <a:r>
                        <a:rPr lang="en-US" sz="1600" dirty="0"/>
                        <a:t>$6,123,000</a:t>
                      </a:r>
                    </a:p>
                  </a:txBody>
                  <a:tcPr anchor="ctr"/>
                </a:tc>
                <a:tc>
                  <a:txBody>
                    <a:bodyPr/>
                    <a:lstStyle/>
                    <a:p>
                      <a:pPr algn="ctr"/>
                      <a:r>
                        <a:rPr lang="en-US" sz="1600" dirty="0"/>
                        <a:t>($3,633,000)</a:t>
                      </a:r>
                    </a:p>
                  </a:txBody>
                  <a:tcPr anchor="ctr"/>
                </a:tc>
                <a:tc>
                  <a:txBody>
                    <a:bodyPr/>
                    <a:lstStyle/>
                    <a:p>
                      <a:pPr algn="ctr"/>
                      <a:r>
                        <a:rPr lang="en-US" sz="1600" dirty="0"/>
                        <a:t>$2,490,000</a:t>
                      </a:r>
                    </a:p>
                  </a:txBody>
                  <a:tcPr anchor="ctr"/>
                </a:tc>
                <a:tc>
                  <a:txBody>
                    <a:bodyPr/>
                    <a:lstStyle/>
                    <a:p>
                      <a:pPr algn="ctr"/>
                      <a:r>
                        <a:rPr lang="en-US" sz="1600" dirty="0"/>
                        <a:t>$17,494,000</a:t>
                      </a:r>
                    </a:p>
                  </a:txBody>
                  <a:tcPr anchor="ctr"/>
                </a:tc>
                <a:extLst>
                  <a:ext uri="{0D108BD9-81ED-4DB2-BD59-A6C34878D82A}">
                    <a16:rowId xmlns="" xmlns:a16="http://schemas.microsoft.com/office/drawing/2014/main" val="10001"/>
                  </a:ext>
                </a:extLst>
              </a:tr>
              <a:tr h="370840">
                <a:tc>
                  <a:txBody>
                    <a:bodyPr/>
                    <a:lstStyle/>
                    <a:p>
                      <a:pPr algn="ctr"/>
                      <a:r>
                        <a:rPr lang="en-US" sz="1600" dirty="0"/>
                        <a:t>4 Periodic </a:t>
                      </a:r>
                      <a:r>
                        <a:rPr lang="en-US" sz="1600" dirty="0" err="1"/>
                        <a:t>Renourishments</a:t>
                      </a:r>
                      <a:endParaRPr lang="en-US" sz="1600" dirty="0"/>
                    </a:p>
                  </a:txBody>
                  <a:tcPr anchor="ctr"/>
                </a:tc>
                <a:tc>
                  <a:txBody>
                    <a:bodyPr/>
                    <a:lstStyle/>
                    <a:p>
                      <a:pPr algn="ctr"/>
                      <a:r>
                        <a:rPr lang="en-US" sz="1600" dirty="0"/>
                        <a:t>$40,652,000</a:t>
                      </a:r>
                    </a:p>
                  </a:txBody>
                  <a:tcPr anchor="ctr"/>
                </a:tc>
                <a:tc>
                  <a:txBody>
                    <a:bodyPr/>
                    <a:lstStyle/>
                    <a:p>
                      <a:pPr algn="ctr"/>
                      <a:r>
                        <a:rPr lang="en-US" sz="1600" dirty="0"/>
                        <a:t>$40,652,000</a:t>
                      </a:r>
                    </a:p>
                  </a:txBody>
                  <a:tcPr anchor="ctr"/>
                </a:tc>
                <a:tc>
                  <a:txBody>
                    <a:bodyPr/>
                    <a:lstStyle/>
                    <a:p>
                      <a:pPr algn="ctr"/>
                      <a:r>
                        <a:rPr lang="en-US" sz="1600" dirty="0"/>
                        <a:t>$0</a:t>
                      </a:r>
                    </a:p>
                  </a:txBody>
                  <a:tcPr anchor="ctr"/>
                </a:tc>
                <a:tc>
                  <a:txBody>
                    <a:bodyPr/>
                    <a:lstStyle/>
                    <a:p>
                      <a:pPr algn="ctr"/>
                      <a:r>
                        <a:rPr lang="en-US" sz="1600" dirty="0"/>
                        <a:t>$0</a:t>
                      </a:r>
                    </a:p>
                  </a:txBody>
                  <a:tcPr anchor="ctr"/>
                </a:tc>
                <a:tc>
                  <a:txBody>
                    <a:bodyPr/>
                    <a:lstStyle/>
                    <a:p>
                      <a:pPr algn="ctr"/>
                      <a:r>
                        <a:rPr lang="en-US" sz="1600" dirty="0"/>
                        <a:t>$81,304,000</a:t>
                      </a:r>
                    </a:p>
                  </a:txBody>
                  <a:tcPr anchor="ctr"/>
                </a:tc>
                <a:extLst>
                  <a:ext uri="{0D108BD9-81ED-4DB2-BD59-A6C34878D82A}">
                    <a16:rowId xmlns="" xmlns:a16="http://schemas.microsoft.com/office/drawing/2014/main" val="10002"/>
                  </a:ext>
                </a:extLst>
              </a:tr>
              <a:tr h="370840">
                <a:tc>
                  <a:txBody>
                    <a:bodyPr/>
                    <a:lstStyle/>
                    <a:p>
                      <a:pPr algn="ctr"/>
                      <a:r>
                        <a:rPr lang="en-US" sz="1600" b="1" dirty="0"/>
                        <a:t>Total Cost</a:t>
                      </a:r>
                    </a:p>
                  </a:txBody>
                  <a:tcPr anchor="ctr">
                    <a:solidFill>
                      <a:schemeClr val="accent1">
                        <a:lumMod val="60000"/>
                        <a:lumOff val="40000"/>
                      </a:schemeClr>
                    </a:solidFill>
                  </a:tcPr>
                </a:tc>
                <a:tc>
                  <a:txBody>
                    <a:bodyPr/>
                    <a:lstStyle/>
                    <a:p>
                      <a:pPr algn="ctr"/>
                      <a:r>
                        <a:rPr lang="en-US" sz="1600" b="1" dirty="0"/>
                        <a:t>$52,023,000</a:t>
                      </a:r>
                    </a:p>
                  </a:txBody>
                  <a:tcPr anchor="ctr">
                    <a:solidFill>
                      <a:schemeClr val="accent1">
                        <a:lumMod val="60000"/>
                        <a:lumOff val="40000"/>
                      </a:schemeClr>
                    </a:solidFill>
                  </a:tcPr>
                </a:tc>
                <a:tc>
                  <a:txBody>
                    <a:bodyPr/>
                    <a:lstStyle/>
                    <a:p>
                      <a:pPr algn="ctr"/>
                      <a:r>
                        <a:rPr lang="en-US" sz="1600" b="1" dirty="0"/>
                        <a:t>$46,775,000</a:t>
                      </a:r>
                    </a:p>
                  </a:txBody>
                  <a:tcPr anchor="ctr">
                    <a:solidFill>
                      <a:schemeClr val="accent1">
                        <a:lumMod val="60000"/>
                        <a:lumOff val="40000"/>
                      </a:schemeClr>
                    </a:solidFill>
                  </a:tcPr>
                </a:tc>
                <a:tc>
                  <a:txBody>
                    <a:bodyPr/>
                    <a:lstStyle/>
                    <a:p>
                      <a:pPr algn="ctr"/>
                      <a:endParaRPr lang="en-US" sz="1600" b="1" dirty="0"/>
                    </a:p>
                  </a:txBody>
                  <a:tcPr anchor="ctr">
                    <a:solidFill>
                      <a:schemeClr val="accent1">
                        <a:lumMod val="60000"/>
                        <a:lumOff val="40000"/>
                      </a:schemeClr>
                    </a:solidFill>
                  </a:tcPr>
                </a:tc>
                <a:tc>
                  <a:txBody>
                    <a:bodyPr/>
                    <a:lstStyle/>
                    <a:p>
                      <a:pPr algn="ctr"/>
                      <a:endParaRPr lang="en-US" sz="1600" b="1" dirty="0"/>
                    </a:p>
                  </a:txBody>
                  <a:tcPr anchor="ctr">
                    <a:solidFill>
                      <a:schemeClr val="accent1">
                        <a:lumMod val="60000"/>
                        <a:lumOff val="40000"/>
                      </a:schemeClr>
                    </a:solidFill>
                  </a:tcPr>
                </a:tc>
                <a:tc>
                  <a:txBody>
                    <a:bodyPr/>
                    <a:lstStyle/>
                    <a:p>
                      <a:pPr algn="ctr"/>
                      <a:r>
                        <a:rPr lang="en-US" sz="1600" b="1" dirty="0"/>
                        <a:t>$98,798,000</a:t>
                      </a:r>
                    </a:p>
                  </a:txBody>
                  <a:tcPr anchor="ctr">
                    <a:solidFill>
                      <a:schemeClr val="accent1">
                        <a:lumMod val="60000"/>
                        <a:lumOff val="40000"/>
                      </a:schemeClr>
                    </a:solidFill>
                  </a:tcPr>
                </a:tc>
                <a:extLst>
                  <a:ext uri="{0D108BD9-81ED-4DB2-BD59-A6C34878D82A}">
                    <a16:rowId xmlns="" xmlns:a16="http://schemas.microsoft.com/office/drawing/2014/main" val="10003"/>
                  </a:ext>
                </a:extLst>
              </a:tr>
            </a:tbl>
          </a:graphicData>
        </a:graphic>
      </p:graphicFrame>
      <p:sp>
        <p:nvSpPr>
          <p:cNvPr id="11" name="TextBox 10"/>
          <p:cNvSpPr txBox="1"/>
          <p:nvPr/>
        </p:nvSpPr>
        <p:spPr>
          <a:xfrm>
            <a:off x="109104" y="3480248"/>
            <a:ext cx="8675324" cy="1754326"/>
          </a:xfrm>
          <a:prstGeom prst="rect">
            <a:avLst/>
          </a:prstGeom>
          <a:noFill/>
        </p:spPr>
        <p:txBody>
          <a:bodyPr wrap="square" rtlCol="0">
            <a:spAutoFit/>
          </a:bodyPr>
          <a:lstStyle/>
          <a:p>
            <a:r>
              <a:rPr lang="en-US" sz="1200" b="1" dirty="0"/>
              <a:t>Notes: </a:t>
            </a:r>
          </a:p>
          <a:p>
            <a:pPr marL="285750" indent="-285750">
              <a:buFontTx/>
              <a:buChar char="-"/>
            </a:pPr>
            <a:r>
              <a:rPr lang="en-US" sz="1200" dirty="0"/>
              <a:t>The Bipartisan Budget Act (BPA) of 2018 allocated $17.5M (total federal and non-federal share) for initial construction.</a:t>
            </a:r>
          </a:p>
          <a:p>
            <a:pPr marL="285750" indent="-285750">
              <a:buFontTx/>
              <a:buChar char="-"/>
            </a:pPr>
            <a:r>
              <a:rPr lang="en-US" sz="1200" dirty="0"/>
              <a:t>BPA allows federal government to pay non-fed share upfront for initial construction (~ $2,490,000) with payback over 30 years w/interest (current interest rate 2.875%). </a:t>
            </a:r>
          </a:p>
          <a:p>
            <a:pPr marL="285750" indent="-285750">
              <a:buFontTx/>
              <a:buChar char="-"/>
            </a:pPr>
            <a:r>
              <a:rPr lang="en-US" sz="1200" dirty="0"/>
              <a:t>Payback starts after initial construction is complete to Department of Treasury.</a:t>
            </a:r>
          </a:p>
          <a:p>
            <a:pPr marL="285750" indent="-285750">
              <a:buFontTx/>
              <a:buChar char="-"/>
            </a:pPr>
            <a:r>
              <a:rPr lang="en-US" sz="1200" dirty="0"/>
              <a:t>Once initial construction is completed, federal government will repair erosion damages to the constructed beach after approval from USACE HQ</a:t>
            </a:r>
            <a:r>
              <a:rPr lang="en-US" sz="1200" dirty="0" smtClean="0"/>
              <a:t>.</a:t>
            </a:r>
          </a:p>
          <a:p>
            <a:pPr marL="285750" indent="-285750">
              <a:buFontTx/>
              <a:buChar char="-"/>
            </a:pPr>
            <a:r>
              <a:rPr lang="en-US" sz="1200" dirty="0" smtClean="0"/>
              <a:t>2014 Chiefs Report provides cost as $44,962,000 which is 2015 price level. PPA provides fully funded cost through 50 </a:t>
            </a:r>
            <a:r>
              <a:rPr lang="en-US" sz="1200" smtClean="0"/>
              <a:t>year life.</a:t>
            </a:r>
            <a:endParaRPr lang="en-US" sz="1200" dirty="0"/>
          </a:p>
          <a:p>
            <a:r>
              <a:rPr lang="en-US" sz="1200" dirty="0"/>
              <a:t>	  </a:t>
            </a:r>
          </a:p>
        </p:txBody>
      </p:sp>
    </p:spTree>
    <p:extLst>
      <p:ext uri="{BB962C8B-B14F-4D97-AF65-F5344CB8AC3E}">
        <p14:creationId xmlns:p14="http://schemas.microsoft.com/office/powerpoint/2010/main" val="3272322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object 5"/>
          <p:cNvSpPr txBox="1">
            <a:spLocks/>
          </p:cNvSpPr>
          <p:nvPr/>
        </p:nvSpPr>
        <p:spPr>
          <a:xfrm>
            <a:off x="701156" y="0"/>
            <a:ext cx="8333740" cy="689932"/>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Schedule</a:t>
            </a:r>
            <a:endParaRPr lang="en-US" dirty="0">
              <a:solidFill>
                <a:srgbClr val="3D6682"/>
              </a:solidFill>
              <a:latin typeface="Century Gothic"/>
              <a:cs typeface="Century Gothic"/>
            </a:endParaRPr>
          </a:p>
        </p:txBody>
      </p:sp>
      <p:sp>
        <p:nvSpPr>
          <p:cNvPr id="2" name="Content Placeholder 1"/>
          <p:cNvSpPr>
            <a:spLocks noGrp="1"/>
          </p:cNvSpPr>
          <p:nvPr>
            <p:ph idx="1"/>
          </p:nvPr>
        </p:nvSpPr>
        <p:spPr>
          <a:xfrm>
            <a:off x="284227" y="1067491"/>
            <a:ext cx="7776820" cy="3394472"/>
          </a:xfrm>
        </p:spPr>
        <p:txBody>
          <a:bodyPr>
            <a:noAutofit/>
          </a:bodyPr>
          <a:lstStyle/>
          <a:p>
            <a:pPr marL="0" indent="0">
              <a:buNone/>
            </a:pPr>
            <a:r>
              <a:rPr lang="en-US" sz="1800" b="1" dirty="0"/>
              <a:t>29 April 2019  </a:t>
            </a:r>
            <a:r>
              <a:rPr lang="en-US" sz="1800" dirty="0"/>
              <a:t>Draft Plans/Specs Complete</a:t>
            </a:r>
          </a:p>
          <a:p>
            <a:pPr marL="0" indent="0">
              <a:buNone/>
            </a:pPr>
            <a:r>
              <a:rPr lang="en-US" sz="1800" b="1" dirty="0" smtClean="0"/>
              <a:t>17 </a:t>
            </a:r>
            <a:r>
              <a:rPr lang="en-US" sz="1800" b="1" dirty="0"/>
              <a:t>June 2019  </a:t>
            </a:r>
            <a:r>
              <a:rPr lang="en-US" sz="1800" dirty="0"/>
              <a:t>Flagler County Commission Approves PPA</a:t>
            </a:r>
          </a:p>
          <a:p>
            <a:pPr marL="0" indent="0">
              <a:buNone/>
            </a:pPr>
            <a:r>
              <a:rPr lang="en-US" sz="1800" b="1" dirty="0"/>
              <a:t>       TBD           </a:t>
            </a:r>
            <a:r>
              <a:rPr lang="en-US" sz="1800" dirty="0"/>
              <a:t>PPA Executed between USACE and Flagler County</a:t>
            </a:r>
          </a:p>
          <a:p>
            <a:pPr marL="0" indent="0">
              <a:buNone/>
            </a:pPr>
            <a:r>
              <a:rPr lang="en-US" sz="1800" b="1" dirty="0" smtClean="0"/>
              <a:t>03 </a:t>
            </a:r>
            <a:r>
              <a:rPr lang="en-US" sz="1800" b="1" dirty="0"/>
              <a:t>Jan 2020    </a:t>
            </a:r>
            <a:r>
              <a:rPr lang="en-US" sz="1800" dirty="0"/>
              <a:t>Flagler County certifies all lands to USACE</a:t>
            </a:r>
          </a:p>
          <a:p>
            <a:pPr marL="0" indent="0">
              <a:buNone/>
            </a:pPr>
            <a:r>
              <a:rPr lang="en-US" sz="1800" b="1" dirty="0"/>
              <a:t>03 Jan 2020    </a:t>
            </a:r>
            <a:r>
              <a:rPr lang="en-US" sz="1800" dirty="0"/>
              <a:t>Final Plans/Specs Complete and Certified</a:t>
            </a:r>
          </a:p>
          <a:p>
            <a:pPr marL="0" indent="0">
              <a:buNone/>
            </a:pPr>
            <a:r>
              <a:rPr lang="en-US" sz="1800" b="1" dirty="0"/>
              <a:t>27 Jan 2020    Construction Contract Advertised</a:t>
            </a:r>
          </a:p>
          <a:p>
            <a:pPr marL="0" indent="0">
              <a:buNone/>
            </a:pPr>
            <a:r>
              <a:rPr lang="en-US" sz="1800" b="1" dirty="0"/>
              <a:t>13 Mar 2020  </a:t>
            </a:r>
            <a:r>
              <a:rPr lang="en-US" sz="1800" dirty="0"/>
              <a:t>Bids Opened</a:t>
            </a:r>
          </a:p>
          <a:p>
            <a:pPr marL="0" indent="0">
              <a:buNone/>
            </a:pPr>
            <a:r>
              <a:rPr lang="en-US" sz="1800" b="1" dirty="0"/>
              <a:t>21 Apr 2020   Contract Awarded</a:t>
            </a:r>
          </a:p>
          <a:p>
            <a:pPr marL="0" indent="0">
              <a:buNone/>
            </a:pPr>
            <a:r>
              <a:rPr lang="en-US" sz="1800" b="1" dirty="0"/>
              <a:t>05 Jun 2020   </a:t>
            </a:r>
            <a:r>
              <a:rPr lang="en-US" sz="1800" dirty="0"/>
              <a:t>Construction Starts</a:t>
            </a:r>
          </a:p>
          <a:p>
            <a:pPr marL="0" indent="0">
              <a:buNone/>
            </a:pPr>
            <a:r>
              <a:rPr lang="en-US" sz="1800" b="1" dirty="0"/>
              <a:t>31 Dec 2020  Construction Completed </a:t>
            </a:r>
            <a:r>
              <a:rPr lang="en-US" sz="1800" dirty="0"/>
              <a:t>(weather pending)</a:t>
            </a:r>
          </a:p>
        </p:txBody>
      </p:sp>
    </p:spTree>
    <p:extLst>
      <p:ext uri="{BB962C8B-B14F-4D97-AF65-F5344CB8AC3E}">
        <p14:creationId xmlns:p14="http://schemas.microsoft.com/office/powerpoint/2010/main" val="1861634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object 5"/>
          <p:cNvSpPr txBox="1">
            <a:spLocks/>
          </p:cNvSpPr>
          <p:nvPr/>
        </p:nvSpPr>
        <p:spPr>
          <a:xfrm>
            <a:off x="701156" y="0"/>
            <a:ext cx="8333740" cy="689932"/>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During and After Construction</a:t>
            </a:r>
            <a:endParaRPr lang="en-US" dirty="0">
              <a:solidFill>
                <a:srgbClr val="3D6682"/>
              </a:solidFill>
              <a:latin typeface="Century Gothic"/>
              <a:cs typeface="Century Gothic"/>
            </a:endParaRPr>
          </a:p>
        </p:txBody>
      </p:sp>
      <p:sp>
        <p:nvSpPr>
          <p:cNvPr id="6" name="Content Placeholder 2"/>
          <p:cNvSpPr>
            <a:spLocks noGrp="1"/>
          </p:cNvSpPr>
          <p:nvPr>
            <p:ph idx="1"/>
          </p:nvPr>
        </p:nvSpPr>
        <p:spPr>
          <a:xfrm>
            <a:off x="677026" y="803143"/>
            <a:ext cx="8382000" cy="4525963"/>
          </a:xfrm>
        </p:spPr>
        <p:txBody>
          <a:bodyPr>
            <a:normAutofit fontScale="85000" lnSpcReduction="20000"/>
          </a:bodyPr>
          <a:lstStyle/>
          <a:p>
            <a:r>
              <a:rPr lang="en-US" sz="1800" dirty="0"/>
              <a:t>Contract will stage equipment near the beach (metal pipe, trucks, etc.).</a:t>
            </a:r>
          </a:p>
          <a:p>
            <a:r>
              <a:rPr lang="en-US" sz="1800" dirty="0"/>
              <a:t>Construction will likely occur 24/7 until complete.</a:t>
            </a:r>
          </a:p>
          <a:p>
            <a:r>
              <a:rPr lang="en-US" sz="1800" dirty="0"/>
              <a:t>Sand will be pumped onto the beach from offshore and graded into place by bulldozers and other equipment.</a:t>
            </a:r>
          </a:p>
          <a:p>
            <a:r>
              <a:rPr lang="en-US" sz="1800" dirty="0"/>
              <a:t>Sections of the beach will be closed off while working.</a:t>
            </a:r>
          </a:p>
          <a:p>
            <a:r>
              <a:rPr lang="en-US" sz="1800" dirty="0"/>
              <a:t>Updated progress maps will be published on social media and local news.</a:t>
            </a:r>
          </a:p>
          <a:p>
            <a:r>
              <a:rPr lang="en-US" sz="1800" dirty="0"/>
              <a:t>Safety personnel will be on site to direct the general public away from potential hazards.</a:t>
            </a:r>
          </a:p>
          <a:p>
            <a:endParaRPr lang="en-US" sz="1800" dirty="0"/>
          </a:p>
          <a:p>
            <a:r>
              <a:rPr lang="en-US" sz="1800" dirty="0"/>
              <a:t>Beach will naturally reshape and equilibrate.</a:t>
            </a:r>
          </a:p>
          <a:p>
            <a:r>
              <a:rPr lang="en-US" sz="1800" dirty="0"/>
              <a:t>Escarpments will form along the new template (local sponsor is responsible to remove and maintain beach template).</a:t>
            </a:r>
          </a:p>
          <a:p>
            <a:r>
              <a:rPr lang="en-US" sz="1800" dirty="0"/>
              <a:t>Dune vegetation will be planted by USACE.</a:t>
            </a:r>
          </a:p>
          <a:p>
            <a:r>
              <a:rPr lang="en-US" sz="1800" dirty="0"/>
              <a:t>Walkovers will naturally become exposed as sand erodes.</a:t>
            </a:r>
          </a:p>
          <a:p>
            <a:r>
              <a:rPr lang="en-US" sz="1800" dirty="0"/>
              <a:t>Signs will be posted warning the public to stay off the newly constructed dunes (local sponsor responsibility).</a:t>
            </a:r>
          </a:p>
          <a:p>
            <a:r>
              <a:rPr lang="en-US" sz="1800" dirty="0"/>
              <a:t>Protection measures will be implemented for new dunes (i.e. fencing, marking areas of walkovers, etc.).</a:t>
            </a:r>
          </a:p>
          <a:p>
            <a:r>
              <a:rPr lang="en-US" sz="1800" dirty="0"/>
              <a:t>USACE and Sponsor will monitor the beach frequently to determine when </a:t>
            </a:r>
            <a:r>
              <a:rPr lang="en-US" sz="1800" dirty="0" err="1"/>
              <a:t>renourishment</a:t>
            </a:r>
            <a:r>
              <a:rPr lang="en-US" sz="1800" dirty="0"/>
              <a:t> is needed or soon after major storm events.</a:t>
            </a:r>
          </a:p>
          <a:p>
            <a:endParaRPr lang="en-US" sz="1800" dirty="0"/>
          </a:p>
        </p:txBody>
      </p:sp>
      <p:sp>
        <p:nvSpPr>
          <p:cNvPr id="4" name="Rectangle 3"/>
          <p:cNvSpPr/>
          <p:nvPr/>
        </p:nvSpPr>
        <p:spPr>
          <a:xfrm>
            <a:off x="148046" y="801188"/>
            <a:ext cx="400594" cy="1759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a:p>
            <a:pPr algn="ctr"/>
            <a:r>
              <a:rPr lang="en-US" dirty="0"/>
              <a:t>U</a:t>
            </a:r>
          </a:p>
          <a:p>
            <a:pPr algn="ctr"/>
            <a:r>
              <a:rPr lang="en-US" dirty="0"/>
              <a:t>R</a:t>
            </a:r>
          </a:p>
          <a:p>
            <a:pPr algn="ctr"/>
            <a:r>
              <a:rPr lang="en-US" dirty="0"/>
              <a:t>I</a:t>
            </a:r>
          </a:p>
          <a:p>
            <a:pPr algn="ctr"/>
            <a:r>
              <a:rPr lang="en-US" dirty="0"/>
              <a:t>N</a:t>
            </a:r>
          </a:p>
          <a:p>
            <a:pPr algn="ctr"/>
            <a:r>
              <a:rPr lang="en-US" dirty="0"/>
              <a:t>G</a:t>
            </a:r>
          </a:p>
        </p:txBody>
      </p:sp>
      <p:sp>
        <p:nvSpPr>
          <p:cNvPr id="8" name="Rectangle 7"/>
          <p:cNvSpPr/>
          <p:nvPr/>
        </p:nvSpPr>
        <p:spPr>
          <a:xfrm>
            <a:off x="138216" y="2996023"/>
            <a:ext cx="400594" cy="14935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a:t>
            </a:r>
          </a:p>
          <a:p>
            <a:pPr algn="ctr"/>
            <a:r>
              <a:rPr lang="en-US" dirty="0"/>
              <a:t>F</a:t>
            </a:r>
          </a:p>
          <a:p>
            <a:pPr algn="ctr"/>
            <a:r>
              <a:rPr lang="en-US" dirty="0"/>
              <a:t>T</a:t>
            </a:r>
          </a:p>
          <a:p>
            <a:pPr algn="ctr"/>
            <a:r>
              <a:rPr lang="en-US" dirty="0"/>
              <a:t>E</a:t>
            </a:r>
          </a:p>
          <a:p>
            <a:pPr algn="ctr"/>
            <a:r>
              <a:rPr lang="en-US" dirty="0"/>
              <a:t>R</a:t>
            </a:r>
          </a:p>
        </p:txBody>
      </p:sp>
    </p:spTree>
    <p:extLst>
      <p:ext uri="{BB962C8B-B14F-4D97-AF65-F5344CB8AC3E}">
        <p14:creationId xmlns:p14="http://schemas.microsoft.com/office/powerpoint/2010/main" val="407524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5" name="object 5"/>
          <p:cNvSpPr txBox="1">
            <a:spLocks/>
          </p:cNvSpPr>
          <p:nvPr/>
        </p:nvSpPr>
        <p:spPr>
          <a:xfrm>
            <a:off x="810260" y="1"/>
            <a:ext cx="7523480" cy="696595"/>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Project Overview</a:t>
            </a:r>
            <a:endParaRPr lang="en-US" dirty="0">
              <a:solidFill>
                <a:srgbClr val="3D6682"/>
              </a:solidFill>
              <a:latin typeface="Century Gothic"/>
              <a:cs typeface="Century Gothic"/>
            </a:endParaRPr>
          </a:p>
        </p:txBody>
      </p:sp>
      <p:sp>
        <p:nvSpPr>
          <p:cNvPr id="13" name="Rectangle 12"/>
          <p:cNvSpPr/>
          <p:nvPr/>
        </p:nvSpPr>
        <p:spPr>
          <a:xfrm>
            <a:off x="315883" y="696596"/>
            <a:ext cx="8512233" cy="4802853"/>
          </a:xfrm>
          <a:prstGeom prst="rect">
            <a:avLst/>
          </a:prstGeom>
        </p:spPr>
        <p:txBody>
          <a:bodyPr wrap="square">
            <a:spAutoFit/>
          </a:bodyPr>
          <a:lstStyle/>
          <a:p>
            <a:pPr marL="0" lvl="2" fontAlgn="base">
              <a:lnSpc>
                <a:spcPct val="95000"/>
              </a:lnSpc>
              <a:spcBef>
                <a:spcPct val="0"/>
              </a:spcBef>
              <a:spcAft>
                <a:spcPts val="600"/>
              </a:spcAft>
              <a:defRPr/>
            </a:pPr>
            <a:r>
              <a:rPr lang="en-US" sz="1400" b="1" kern="0" dirty="0">
                <a:solidFill>
                  <a:srgbClr val="000000"/>
                </a:solidFill>
                <a:cs typeface="Calibri" panose="020F0502020204030204" pitchFamily="34" charset="0"/>
              </a:rPr>
              <a:t>50 Year Authorization</a:t>
            </a:r>
            <a:r>
              <a:rPr lang="en-US" sz="1400" kern="0" dirty="0">
                <a:solidFill>
                  <a:srgbClr val="000000"/>
                </a:solidFill>
                <a:cs typeface="Calibri" panose="020F0502020204030204" pitchFamily="34" charset="0"/>
              </a:rPr>
              <a:t>: Water Infrastructure Improvements for the Nation Act of 2016</a:t>
            </a:r>
          </a:p>
          <a:p>
            <a:pPr marL="0" lvl="2" fontAlgn="base">
              <a:lnSpc>
                <a:spcPct val="95000"/>
              </a:lnSpc>
              <a:spcBef>
                <a:spcPct val="0"/>
              </a:spcBef>
              <a:spcAft>
                <a:spcPts val="600"/>
              </a:spcAft>
              <a:defRPr/>
            </a:pPr>
            <a:r>
              <a:rPr lang="en-US" sz="1400" b="1" kern="0" dirty="0">
                <a:solidFill>
                  <a:srgbClr val="000000"/>
                </a:solidFill>
                <a:cs typeface="Calibri" panose="020F0502020204030204" pitchFamily="34" charset="0"/>
              </a:rPr>
              <a:t>Appropriations</a:t>
            </a:r>
            <a:r>
              <a:rPr lang="en-US" sz="1400" kern="0" dirty="0">
                <a:solidFill>
                  <a:srgbClr val="000000"/>
                </a:solidFill>
                <a:cs typeface="Calibri" panose="020F0502020204030204" pitchFamily="34" charset="0"/>
              </a:rPr>
              <a:t>: $17.5 million (total fed/non-fed amount) received in 2018 Supplemental Bill</a:t>
            </a:r>
          </a:p>
          <a:p>
            <a:pPr marL="0" lvl="2" fontAlgn="base">
              <a:lnSpc>
                <a:spcPct val="95000"/>
              </a:lnSpc>
              <a:spcBef>
                <a:spcPct val="0"/>
              </a:spcBef>
              <a:spcAft>
                <a:spcPts val="600"/>
              </a:spcAft>
              <a:defRPr/>
            </a:pPr>
            <a:endParaRPr lang="en-US" sz="1400" kern="0" dirty="0">
              <a:solidFill>
                <a:srgbClr val="000000"/>
              </a:solidFill>
              <a:cs typeface="Calibri" panose="020F0502020204030204" pitchFamily="34" charset="0"/>
            </a:endParaRPr>
          </a:p>
          <a:p>
            <a:pPr marL="0" lvl="2" fontAlgn="base">
              <a:lnSpc>
                <a:spcPct val="95000"/>
              </a:lnSpc>
              <a:spcBef>
                <a:spcPct val="0"/>
              </a:spcBef>
              <a:spcAft>
                <a:spcPts val="600"/>
              </a:spcAft>
              <a:defRPr/>
            </a:pPr>
            <a:r>
              <a:rPr lang="en-US" sz="1400" b="1" kern="0" dirty="0">
                <a:solidFill>
                  <a:srgbClr val="000000"/>
                </a:solidFill>
                <a:cs typeface="Calibri" panose="020F0502020204030204" pitchFamily="34" charset="0"/>
              </a:rPr>
              <a:t>Location</a:t>
            </a:r>
            <a:r>
              <a:rPr lang="en-US" sz="1400" kern="0" dirty="0">
                <a:solidFill>
                  <a:srgbClr val="000000"/>
                </a:solidFill>
                <a:cs typeface="Calibri" panose="020F0502020204030204" pitchFamily="34" charset="0"/>
              </a:rPr>
              <a:t>:</a:t>
            </a:r>
            <a:r>
              <a:rPr lang="en-US" sz="1400" b="1" kern="0" dirty="0">
                <a:solidFill>
                  <a:srgbClr val="000000"/>
                </a:solidFill>
                <a:cs typeface="Calibri" panose="020F0502020204030204" pitchFamily="34" charset="0"/>
              </a:rPr>
              <a:t> ~</a:t>
            </a:r>
            <a:r>
              <a:rPr lang="en-US" sz="1400" kern="0" dirty="0">
                <a:solidFill>
                  <a:srgbClr val="000000"/>
                </a:solidFill>
                <a:cs typeface="Calibri" panose="020F0502020204030204" pitchFamily="34" charset="0"/>
              </a:rPr>
              <a:t>3 miles of Flagler Beach Shoreline (north side of 6</a:t>
            </a:r>
            <a:r>
              <a:rPr lang="en-US" sz="1400" kern="0" baseline="30000" dirty="0">
                <a:solidFill>
                  <a:srgbClr val="000000"/>
                </a:solidFill>
                <a:cs typeface="Calibri" panose="020F0502020204030204" pitchFamily="34" charset="0"/>
              </a:rPr>
              <a:t>th</a:t>
            </a:r>
            <a:r>
              <a:rPr lang="en-US" sz="1400" kern="0" dirty="0">
                <a:solidFill>
                  <a:srgbClr val="000000"/>
                </a:solidFill>
                <a:cs typeface="Calibri" panose="020F0502020204030204" pitchFamily="34" charset="0"/>
              </a:rPr>
              <a:t> Street to south side of 28</a:t>
            </a:r>
            <a:r>
              <a:rPr lang="en-US" sz="1400" kern="0" baseline="30000" dirty="0">
                <a:solidFill>
                  <a:srgbClr val="000000"/>
                </a:solidFill>
                <a:cs typeface="Calibri" panose="020F0502020204030204" pitchFamily="34" charset="0"/>
              </a:rPr>
              <a:t>th</a:t>
            </a:r>
            <a:r>
              <a:rPr lang="en-US" sz="1400" kern="0" dirty="0">
                <a:solidFill>
                  <a:srgbClr val="000000"/>
                </a:solidFill>
                <a:cs typeface="Calibri" panose="020F0502020204030204" pitchFamily="34" charset="0"/>
              </a:rPr>
              <a:t> Street)</a:t>
            </a:r>
          </a:p>
          <a:p>
            <a:pPr marL="0" lvl="2" fontAlgn="base">
              <a:lnSpc>
                <a:spcPct val="95000"/>
              </a:lnSpc>
              <a:spcBef>
                <a:spcPct val="0"/>
              </a:spcBef>
              <a:spcAft>
                <a:spcPts val="600"/>
              </a:spcAft>
              <a:defRPr/>
            </a:pPr>
            <a:r>
              <a:rPr lang="en-US" sz="1400" b="1" kern="0" dirty="0">
                <a:solidFill>
                  <a:srgbClr val="000000"/>
                </a:solidFill>
                <a:cs typeface="Calibri" panose="020F0502020204030204" pitchFamily="34" charset="0"/>
              </a:rPr>
              <a:t>Design</a:t>
            </a:r>
            <a:r>
              <a:rPr lang="en-US" sz="1400" kern="0" dirty="0">
                <a:solidFill>
                  <a:srgbClr val="000000"/>
                </a:solidFill>
                <a:cs typeface="Calibri" panose="020F0502020204030204" pitchFamily="34" charset="0"/>
              </a:rPr>
              <a:t>: Includes reconstruction and extension of dune footprint (prior to Hurricane Matthew) </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Existing elevation of dune ~19 ft. NAVD88</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Construction of dune will result in additional “towel space” wider  beach berm after initial construction</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Native beach slopes/grades will be maintained </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Approximately 550,000 cubic yards of sand will be placed for initial construction</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Approximately 400,000 cubic yards of sand will be placed for each 11 year </a:t>
            </a:r>
            <a:r>
              <a:rPr lang="en-US" sz="1400" kern="0" dirty="0" err="1">
                <a:solidFill>
                  <a:srgbClr val="000000"/>
                </a:solidFill>
                <a:cs typeface="Calibri" panose="020F0502020204030204" pitchFamily="34" charset="0"/>
              </a:rPr>
              <a:t>renourishment</a:t>
            </a:r>
            <a:endParaRPr lang="en-US" sz="1400" kern="0" dirty="0">
              <a:solidFill>
                <a:srgbClr val="000000"/>
              </a:solidFill>
              <a:cs typeface="Calibri" panose="020F0502020204030204" pitchFamily="34" charset="0"/>
            </a:endParaRPr>
          </a:p>
          <a:p>
            <a:pPr marL="0" lvl="2" fontAlgn="base">
              <a:lnSpc>
                <a:spcPct val="95000"/>
              </a:lnSpc>
              <a:spcBef>
                <a:spcPct val="0"/>
              </a:spcBef>
              <a:spcAft>
                <a:spcPts val="600"/>
              </a:spcAft>
              <a:defRPr/>
            </a:pPr>
            <a:r>
              <a:rPr lang="en-US" sz="1400" b="1" kern="0" dirty="0">
                <a:solidFill>
                  <a:srgbClr val="000000"/>
                </a:solidFill>
                <a:cs typeface="Calibri" panose="020F0502020204030204" pitchFamily="34" charset="0"/>
              </a:rPr>
              <a:t>Construction Schedule</a:t>
            </a:r>
            <a:r>
              <a:rPr lang="en-US" sz="1400" kern="0" dirty="0">
                <a:solidFill>
                  <a:srgbClr val="000000"/>
                </a:solidFill>
                <a:cs typeface="Calibri" panose="020F0502020204030204" pitchFamily="34" charset="0"/>
              </a:rPr>
              <a:t>:</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Initial Construction 2020</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1</a:t>
            </a:r>
            <a:r>
              <a:rPr lang="en-US" sz="1400" kern="0" baseline="30000" dirty="0">
                <a:solidFill>
                  <a:srgbClr val="000000"/>
                </a:solidFill>
                <a:cs typeface="Calibri" panose="020F0502020204030204" pitchFamily="34" charset="0"/>
              </a:rPr>
              <a:t>st</a:t>
            </a:r>
            <a:r>
              <a:rPr lang="en-US" sz="1400" kern="0" dirty="0">
                <a:solidFill>
                  <a:srgbClr val="000000"/>
                </a:solidFill>
                <a:cs typeface="Calibri" panose="020F0502020204030204" pitchFamily="34" charset="0"/>
              </a:rPr>
              <a:t> </a:t>
            </a:r>
            <a:r>
              <a:rPr lang="en-US" sz="1400" kern="0" dirty="0" err="1">
                <a:solidFill>
                  <a:srgbClr val="000000"/>
                </a:solidFill>
                <a:cs typeface="Calibri" panose="020F0502020204030204" pitchFamily="34" charset="0"/>
              </a:rPr>
              <a:t>Renourishment</a:t>
            </a:r>
            <a:r>
              <a:rPr lang="en-US" sz="1400" kern="0" dirty="0">
                <a:solidFill>
                  <a:srgbClr val="000000"/>
                </a:solidFill>
                <a:cs typeface="Calibri" panose="020F0502020204030204" pitchFamily="34" charset="0"/>
              </a:rPr>
              <a:t> 2031</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2</a:t>
            </a:r>
            <a:r>
              <a:rPr lang="en-US" sz="1400" kern="0" baseline="30000" dirty="0">
                <a:solidFill>
                  <a:srgbClr val="000000"/>
                </a:solidFill>
                <a:cs typeface="Calibri" panose="020F0502020204030204" pitchFamily="34" charset="0"/>
              </a:rPr>
              <a:t>nd</a:t>
            </a:r>
            <a:r>
              <a:rPr lang="en-US" sz="1400" kern="0" dirty="0">
                <a:solidFill>
                  <a:srgbClr val="000000"/>
                </a:solidFill>
                <a:cs typeface="Calibri" panose="020F0502020204030204" pitchFamily="34" charset="0"/>
              </a:rPr>
              <a:t> </a:t>
            </a:r>
            <a:r>
              <a:rPr lang="en-US" sz="1400" kern="0" dirty="0" err="1">
                <a:solidFill>
                  <a:srgbClr val="000000"/>
                </a:solidFill>
                <a:cs typeface="Calibri" panose="020F0502020204030204" pitchFamily="34" charset="0"/>
              </a:rPr>
              <a:t>Renourishment</a:t>
            </a:r>
            <a:r>
              <a:rPr lang="en-US" sz="1400" kern="0" dirty="0">
                <a:solidFill>
                  <a:srgbClr val="000000"/>
                </a:solidFill>
                <a:cs typeface="Calibri" panose="020F0502020204030204" pitchFamily="34" charset="0"/>
              </a:rPr>
              <a:t> 2042 </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3</a:t>
            </a:r>
            <a:r>
              <a:rPr lang="en-US" sz="1400" kern="0" baseline="30000" dirty="0">
                <a:solidFill>
                  <a:srgbClr val="000000"/>
                </a:solidFill>
                <a:cs typeface="Calibri" panose="020F0502020204030204" pitchFamily="34" charset="0"/>
              </a:rPr>
              <a:t>rd</a:t>
            </a:r>
            <a:r>
              <a:rPr lang="en-US" sz="1400" kern="0" dirty="0">
                <a:solidFill>
                  <a:srgbClr val="000000"/>
                </a:solidFill>
                <a:cs typeface="Calibri" panose="020F0502020204030204" pitchFamily="34" charset="0"/>
              </a:rPr>
              <a:t> </a:t>
            </a:r>
            <a:r>
              <a:rPr lang="en-US" sz="1400" kern="0" dirty="0" err="1">
                <a:solidFill>
                  <a:srgbClr val="000000"/>
                </a:solidFill>
                <a:cs typeface="Calibri" panose="020F0502020204030204" pitchFamily="34" charset="0"/>
              </a:rPr>
              <a:t>Renourishment</a:t>
            </a:r>
            <a:r>
              <a:rPr lang="en-US" sz="1400" kern="0" dirty="0">
                <a:solidFill>
                  <a:srgbClr val="000000"/>
                </a:solidFill>
                <a:cs typeface="Calibri" panose="020F0502020204030204" pitchFamily="34" charset="0"/>
              </a:rPr>
              <a:t> 2053</a:t>
            </a:r>
          </a:p>
          <a:p>
            <a:pPr marL="742950" lvl="3" indent="-285750" fontAlgn="base">
              <a:lnSpc>
                <a:spcPct val="95000"/>
              </a:lnSpc>
              <a:spcBef>
                <a:spcPct val="0"/>
              </a:spcBef>
              <a:spcAft>
                <a:spcPts val="600"/>
              </a:spcAft>
              <a:buFont typeface="Wingdings" panose="05000000000000000000" pitchFamily="2" charset="2"/>
              <a:buChar char="§"/>
              <a:defRPr/>
            </a:pPr>
            <a:r>
              <a:rPr lang="en-US" sz="1400" kern="0" dirty="0">
                <a:solidFill>
                  <a:srgbClr val="000000"/>
                </a:solidFill>
                <a:cs typeface="Calibri" panose="020F0502020204030204" pitchFamily="34" charset="0"/>
              </a:rPr>
              <a:t>4</a:t>
            </a:r>
            <a:r>
              <a:rPr lang="en-US" sz="1400" kern="0" baseline="30000" dirty="0">
                <a:solidFill>
                  <a:srgbClr val="000000"/>
                </a:solidFill>
                <a:cs typeface="Calibri" panose="020F0502020204030204" pitchFamily="34" charset="0"/>
              </a:rPr>
              <a:t>th</a:t>
            </a:r>
            <a:r>
              <a:rPr lang="en-US" sz="1400" kern="0" dirty="0">
                <a:solidFill>
                  <a:srgbClr val="000000"/>
                </a:solidFill>
                <a:cs typeface="Calibri" panose="020F0502020204030204" pitchFamily="34" charset="0"/>
              </a:rPr>
              <a:t> </a:t>
            </a:r>
            <a:r>
              <a:rPr lang="en-US" sz="1400" kern="0" dirty="0" err="1">
                <a:solidFill>
                  <a:srgbClr val="000000"/>
                </a:solidFill>
                <a:cs typeface="Calibri" panose="020F0502020204030204" pitchFamily="34" charset="0"/>
              </a:rPr>
              <a:t>Renourishment</a:t>
            </a:r>
            <a:r>
              <a:rPr lang="en-US" sz="1400" kern="0" dirty="0">
                <a:solidFill>
                  <a:srgbClr val="000000"/>
                </a:solidFill>
                <a:cs typeface="Calibri" panose="020F0502020204030204" pitchFamily="34" charset="0"/>
              </a:rPr>
              <a:t> 2064</a:t>
            </a:r>
          </a:p>
          <a:p>
            <a:pPr marL="0" lvl="2" fontAlgn="base">
              <a:lnSpc>
                <a:spcPct val="95000"/>
              </a:lnSpc>
              <a:spcBef>
                <a:spcPct val="0"/>
              </a:spcBef>
              <a:spcAft>
                <a:spcPts val="600"/>
              </a:spcAft>
              <a:defRPr/>
            </a:pPr>
            <a:r>
              <a:rPr lang="en-US" sz="1400" kern="0" dirty="0">
                <a:solidFill>
                  <a:srgbClr val="000000"/>
                </a:solidFill>
                <a:cs typeface="Calibri" panose="020F0502020204030204" pitchFamily="34" charset="0"/>
              </a:rPr>
              <a:t>	</a:t>
            </a:r>
          </a:p>
        </p:txBody>
      </p:sp>
      <p:sp>
        <p:nvSpPr>
          <p:cNvPr id="2" name="Flowchart: Process 1"/>
          <p:cNvSpPr/>
          <p:nvPr/>
        </p:nvSpPr>
        <p:spPr>
          <a:xfrm>
            <a:off x="3250276" y="4048299"/>
            <a:ext cx="3541222" cy="76477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Project becomes eligible for emergency beach repair funding after initial construction </a:t>
            </a:r>
          </a:p>
        </p:txBody>
      </p:sp>
      <p:sp>
        <p:nvSpPr>
          <p:cNvPr id="3" name="Oval Callout 2"/>
          <p:cNvSpPr/>
          <p:nvPr/>
        </p:nvSpPr>
        <p:spPr>
          <a:xfrm>
            <a:off x="7749702" y="3098022"/>
            <a:ext cx="1282209" cy="1399488"/>
          </a:xfrm>
          <a:prstGeom prst="wedgeEllipseCallout">
            <a:avLst>
              <a:gd name="adj1" fmla="val -59564"/>
              <a:gd name="adj2" fmla="val -427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2014 quantity for initial 330,000 cubic yards (updated to address Hurricane Matthew impacts)</a:t>
            </a:r>
            <a:endParaRPr lang="en-US" sz="800" dirty="0"/>
          </a:p>
        </p:txBody>
      </p:sp>
    </p:spTree>
    <p:extLst>
      <p:ext uri="{BB962C8B-B14F-4D97-AF65-F5344CB8AC3E}">
        <p14:creationId xmlns:p14="http://schemas.microsoft.com/office/powerpoint/2010/main" val="175371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5" name="object 5"/>
          <p:cNvSpPr txBox="1">
            <a:spLocks/>
          </p:cNvSpPr>
          <p:nvPr/>
        </p:nvSpPr>
        <p:spPr>
          <a:xfrm>
            <a:off x="810260" y="1"/>
            <a:ext cx="7523480" cy="696595"/>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Project Benefits</a:t>
            </a:r>
            <a:endParaRPr lang="en-US" dirty="0">
              <a:solidFill>
                <a:srgbClr val="3D6682"/>
              </a:solidFill>
              <a:latin typeface="Century Gothic"/>
              <a:cs typeface="Century Gothic"/>
            </a:endParaRPr>
          </a:p>
        </p:txBody>
      </p:sp>
      <p:pic>
        <p:nvPicPr>
          <p:cNvPr id="3" name="Picture 2"/>
          <p:cNvPicPr>
            <a:picLocks noChangeAspect="1"/>
          </p:cNvPicPr>
          <p:nvPr/>
        </p:nvPicPr>
        <p:blipFill rotWithShape="1">
          <a:blip r:embed="rId3" cstate="screen">
            <a:lum contrast="20000"/>
            <a:extLst>
              <a:ext uri="{28A0092B-C50C-407E-A947-70E740481C1C}">
                <a14:useLocalDpi xmlns:a14="http://schemas.microsoft.com/office/drawing/2010/main"/>
              </a:ext>
            </a:extLst>
          </a:blip>
          <a:srcRect l="1258" t="7724" r="1772" b="1180"/>
          <a:stretch/>
        </p:blipFill>
        <p:spPr>
          <a:xfrm>
            <a:off x="117685" y="2372648"/>
            <a:ext cx="4454315" cy="2698116"/>
          </a:xfrm>
          <a:prstGeom prst="rect">
            <a:avLst/>
          </a:prstGeom>
          <a:ln w="12700">
            <a:solidFill>
              <a:schemeClr val="tx1"/>
            </a:solidFill>
          </a:ln>
        </p:spPr>
      </p:pic>
      <p:sp>
        <p:nvSpPr>
          <p:cNvPr id="18" name="object 5"/>
          <p:cNvSpPr txBox="1">
            <a:spLocks/>
          </p:cNvSpPr>
          <p:nvPr/>
        </p:nvSpPr>
        <p:spPr>
          <a:xfrm>
            <a:off x="527703" y="1982823"/>
            <a:ext cx="3634278" cy="320601"/>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z="2000" spc="-5" dirty="0">
                <a:solidFill>
                  <a:srgbClr val="3D6682"/>
                </a:solidFill>
                <a:latin typeface="Century Gothic"/>
                <a:cs typeface="Century Gothic"/>
              </a:rPr>
              <a:t>Economics</a:t>
            </a:r>
            <a:endParaRPr lang="en-US" sz="2000" dirty="0">
              <a:solidFill>
                <a:srgbClr val="3D6682"/>
              </a:solidFill>
              <a:latin typeface="Century Gothic"/>
              <a:cs typeface="Century Gothic"/>
            </a:endParaRPr>
          </a:p>
        </p:txBody>
      </p:sp>
      <p:pic>
        <p:nvPicPr>
          <p:cNvPr id="4" name="Picture 3"/>
          <p:cNvPicPr>
            <a:picLocks noChangeAspect="1"/>
          </p:cNvPicPr>
          <p:nvPr/>
        </p:nvPicPr>
        <p:blipFill>
          <a:blip r:embed="rId4"/>
          <a:stretch>
            <a:fillRect/>
          </a:stretch>
        </p:blipFill>
        <p:spPr>
          <a:xfrm>
            <a:off x="5851544" y="708429"/>
            <a:ext cx="2290526" cy="1398501"/>
          </a:xfrm>
          <a:prstGeom prst="rect">
            <a:avLst/>
          </a:prstGeom>
          <a:ln>
            <a:noFill/>
          </a:ln>
          <a:effectLst>
            <a:softEdge rad="112500"/>
          </a:effectLst>
        </p:spPr>
      </p:pic>
      <p:pic>
        <p:nvPicPr>
          <p:cNvPr id="19" name="Picture 18"/>
          <p:cNvPicPr>
            <a:picLocks noChangeAspect="1"/>
          </p:cNvPicPr>
          <p:nvPr/>
        </p:nvPicPr>
        <p:blipFill>
          <a:blip r:embed="rId5"/>
          <a:stretch>
            <a:fillRect/>
          </a:stretch>
        </p:blipFill>
        <p:spPr>
          <a:xfrm>
            <a:off x="1219121" y="612235"/>
            <a:ext cx="2251442" cy="1454950"/>
          </a:xfrm>
          <a:prstGeom prst="rect">
            <a:avLst/>
          </a:prstGeom>
          <a:ln>
            <a:noFill/>
          </a:ln>
          <a:effectLst>
            <a:softEdge rad="112500"/>
          </a:effectLst>
        </p:spPr>
      </p:pic>
      <p:sp>
        <p:nvSpPr>
          <p:cNvPr id="8" name="object 5"/>
          <p:cNvSpPr txBox="1">
            <a:spLocks/>
          </p:cNvSpPr>
          <p:nvPr/>
        </p:nvSpPr>
        <p:spPr>
          <a:xfrm>
            <a:off x="5164419" y="2039232"/>
            <a:ext cx="3634278" cy="320601"/>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z="2000" spc="-5" dirty="0">
                <a:solidFill>
                  <a:srgbClr val="3D6682"/>
                </a:solidFill>
                <a:latin typeface="Century Gothic"/>
                <a:cs typeface="Century Gothic"/>
              </a:rPr>
              <a:t>Environmental</a:t>
            </a:r>
            <a:endParaRPr lang="en-US" sz="2000" dirty="0">
              <a:solidFill>
                <a:srgbClr val="3D6682"/>
              </a:solidFill>
              <a:latin typeface="Century Gothic"/>
              <a:cs typeface="Century Gothic"/>
            </a:endParaRPr>
          </a:p>
        </p:txBody>
      </p:sp>
      <p:sp>
        <p:nvSpPr>
          <p:cNvPr id="2" name="Rectangle 1"/>
          <p:cNvSpPr/>
          <p:nvPr/>
        </p:nvSpPr>
        <p:spPr>
          <a:xfrm>
            <a:off x="4736795" y="2371666"/>
            <a:ext cx="4489526" cy="1169551"/>
          </a:xfrm>
          <a:prstGeom prst="rect">
            <a:avLst/>
          </a:prstGeom>
        </p:spPr>
        <p:txBody>
          <a:bodyPr wrap="square">
            <a:spAutoFit/>
          </a:bodyPr>
          <a:lstStyle/>
          <a:p>
            <a:pPr marL="968375" lvl="3" indent="-285750" fontAlgn="base">
              <a:spcBef>
                <a:spcPct val="0"/>
              </a:spcBef>
              <a:spcAft>
                <a:spcPct val="0"/>
              </a:spcAft>
              <a:buSzPct val="80000"/>
              <a:buFont typeface="Wingdings" panose="05000000000000000000" pitchFamily="2" charset="2"/>
              <a:buChar char="§"/>
              <a:defRPr/>
            </a:pPr>
            <a:r>
              <a:rPr lang="en-US" sz="1400" kern="0" dirty="0">
                <a:latin typeface="Calibri" panose="020F0502020204030204" pitchFamily="34" charset="0"/>
                <a:cs typeface="Calibri" panose="020F0502020204030204" pitchFamily="34" charset="0"/>
              </a:rPr>
              <a:t>Nesting habitat (~ 3 acres created)</a:t>
            </a:r>
          </a:p>
          <a:p>
            <a:pPr marL="968375" lvl="3" indent="-285750" fontAlgn="base">
              <a:spcBef>
                <a:spcPct val="0"/>
              </a:spcBef>
              <a:spcAft>
                <a:spcPct val="0"/>
              </a:spcAft>
              <a:buSzPct val="80000"/>
              <a:buFont typeface="Wingdings" panose="05000000000000000000" pitchFamily="2" charset="2"/>
              <a:buChar char="§"/>
              <a:defRPr/>
            </a:pPr>
            <a:r>
              <a:rPr lang="en-US" sz="1400" kern="0" dirty="0">
                <a:latin typeface="Calibri" panose="020F0502020204030204" pitchFamily="34" charset="0"/>
                <a:cs typeface="Calibri" panose="020F0502020204030204" pitchFamily="34" charset="0"/>
              </a:rPr>
              <a:t>Shelter (protection from predators)</a:t>
            </a:r>
          </a:p>
          <a:p>
            <a:pPr marL="968375" lvl="3" indent="-285750" fontAlgn="base">
              <a:spcBef>
                <a:spcPct val="0"/>
              </a:spcBef>
              <a:spcAft>
                <a:spcPct val="0"/>
              </a:spcAft>
              <a:buSzPct val="80000"/>
              <a:buFont typeface="Wingdings" panose="05000000000000000000" pitchFamily="2" charset="2"/>
              <a:buChar char="§"/>
              <a:defRPr/>
            </a:pPr>
            <a:r>
              <a:rPr lang="en-US" sz="1400" kern="0" dirty="0">
                <a:latin typeface="Calibri" panose="020F0502020204030204" pitchFamily="34" charset="0"/>
                <a:cs typeface="Calibri" panose="020F0502020204030204" pitchFamily="34" charset="0"/>
              </a:rPr>
              <a:t>Food source (for various wildlife)</a:t>
            </a:r>
          </a:p>
          <a:p>
            <a:pPr marL="968375" lvl="3" indent="-285750" fontAlgn="base">
              <a:spcBef>
                <a:spcPct val="0"/>
              </a:spcBef>
              <a:spcAft>
                <a:spcPct val="0"/>
              </a:spcAft>
              <a:buSzPct val="80000"/>
              <a:buFont typeface="Wingdings" panose="05000000000000000000" pitchFamily="2" charset="2"/>
              <a:buChar char="§"/>
              <a:defRPr/>
            </a:pPr>
            <a:r>
              <a:rPr lang="en-US" sz="1400" kern="0" dirty="0">
                <a:latin typeface="Calibri" panose="020F0502020204030204" pitchFamily="34" charset="0"/>
                <a:cs typeface="Calibri" panose="020F0502020204030204" pitchFamily="34" charset="0"/>
              </a:rPr>
              <a:t>Biodiversity (increased plant species variety)</a:t>
            </a:r>
          </a:p>
          <a:p>
            <a:pPr marL="968375" lvl="3" indent="-285750" fontAlgn="base">
              <a:spcBef>
                <a:spcPct val="0"/>
              </a:spcBef>
              <a:spcAft>
                <a:spcPct val="0"/>
              </a:spcAft>
              <a:buSzPct val="80000"/>
              <a:buFont typeface="Wingdings" panose="05000000000000000000" pitchFamily="2" charset="2"/>
              <a:buChar char="§"/>
              <a:defRPr/>
            </a:pPr>
            <a:r>
              <a:rPr lang="en-US" sz="1400" kern="0" dirty="0">
                <a:latin typeface="Calibri" panose="020F0502020204030204" pitchFamily="34" charset="0"/>
                <a:cs typeface="Calibri" panose="020F0502020204030204" pitchFamily="34" charset="0"/>
              </a:rPr>
              <a:t>Reduced Risk of future A1A damages</a:t>
            </a:r>
          </a:p>
        </p:txBody>
      </p:sp>
    </p:spTree>
    <p:extLst>
      <p:ext uri="{BB962C8B-B14F-4D97-AF65-F5344CB8AC3E}">
        <p14:creationId xmlns:p14="http://schemas.microsoft.com/office/powerpoint/2010/main" val="186375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5" name="object 5"/>
          <p:cNvSpPr txBox="1">
            <a:spLocks/>
          </p:cNvSpPr>
          <p:nvPr/>
        </p:nvSpPr>
        <p:spPr>
          <a:xfrm>
            <a:off x="810260" y="0"/>
            <a:ext cx="7523480" cy="696595"/>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Project Design</a:t>
            </a:r>
            <a:endParaRPr lang="en-US" dirty="0">
              <a:solidFill>
                <a:srgbClr val="3D6682"/>
              </a:solidFill>
              <a:latin typeface="Century Gothic"/>
              <a:cs typeface="Century Gothic"/>
            </a:endParaRPr>
          </a:p>
        </p:txBody>
      </p:sp>
      <p:pic>
        <p:nvPicPr>
          <p:cNvPr id="14" name="Picture 13"/>
          <p:cNvPicPr>
            <a:picLocks noChangeAspect="1"/>
          </p:cNvPicPr>
          <p:nvPr/>
        </p:nvPicPr>
        <p:blipFill>
          <a:blip r:embed="rId3">
            <a:lum bright="-20000" contrast="40000"/>
          </a:blip>
          <a:stretch>
            <a:fillRect/>
          </a:stretch>
        </p:blipFill>
        <p:spPr>
          <a:xfrm>
            <a:off x="4522124" y="1417041"/>
            <a:ext cx="4547061" cy="3557847"/>
          </a:xfrm>
          <a:prstGeom prst="rect">
            <a:avLst/>
          </a:prstGeom>
          <a:ln w="28575">
            <a:solidFill>
              <a:schemeClr val="tx1"/>
            </a:solidFill>
          </a:ln>
        </p:spPr>
      </p:pic>
      <p:sp>
        <p:nvSpPr>
          <p:cNvPr id="17" name="object 5"/>
          <p:cNvSpPr txBox="1">
            <a:spLocks/>
          </p:cNvSpPr>
          <p:nvPr/>
        </p:nvSpPr>
        <p:spPr>
          <a:xfrm>
            <a:off x="5004841" y="1054876"/>
            <a:ext cx="3634278" cy="320601"/>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z="2000" b="1" spc="-5" dirty="0">
                <a:solidFill>
                  <a:srgbClr val="3D6682"/>
                </a:solidFill>
                <a:latin typeface="Century Gothic"/>
                <a:cs typeface="Century Gothic"/>
              </a:rPr>
              <a:t>Typical Cross Section</a:t>
            </a:r>
            <a:endParaRPr lang="en-US" sz="2000" b="1" dirty="0">
              <a:solidFill>
                <a:srgbClr val="3D6682"/>
              </a:solidFill>
              <a:latin typeface="Century Gothic"/>
              <a:cs typeface="Century Gothic"/>
            </a:endParaRPr>
          </a:p>
        </p:txBody>
      </p:sp>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l="1650" t="5353" r="7292" b="7565"/>
          <a:stretch/>
        </p:blipFill>
        <p:spPr>
          <a:xfrm>
            <a:off x="70973" y="1417040"/>
            <a:ext cx="4380179" cy="3557848"/>
          </a:xfrm>
          <a:prstGeom prst="rect">
            <a:avLst/>
          </a:prstGeom>
          <a:ln w="28575">
            <a:solidFill>
              <a:schemeClr val="tx1"/>
            </a:solidFill>
          </a:ln>
        </p:spPr>
      </p:pic>
      <p:sp>
        <p:nvSpPr>
          <p:cNvPr id="20" name="object 5"/>
          <p:cNvSpPr txBox="1">
            <a:spLocks/>
          </p:cNvSpPr>
          <p:nvPr/>
        </p:nvSpPr>
        <p:spPr>
          <a:xfrm>
            <a:off x="443923" y="1013312"/>
            <a:ext cx="3634278" cy="320601"/>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z="2000" b="1" spc="-5" dirty="0">
                <a:solidFill>
                  <a:srgbClr val="3D6682"/>
                </a:solidFill>
                <a:latin typeface="Century Gothic"/>
                <a:cs typeface="Century Gothic"/>
              </a:rPr>
              <a:t>Limits of Project</a:t>
            </a:r>
            <a:endParaRPr lang="en-US" sz="2000" b="1" dirty="0">
              <a:solidFill>
                <a:srgbClr val="3D6682"/>
              </a:solidFill>
              <a:latin typeface="Century Gothic"/>
              <a:cs typeface="Century Gothic"/>
            </a:endParaRPr>
          </a:p>
        </p:txBody>
      </p:sp>
    </p:spTree>
    <p:extLst>
      <p:ext uri="{BB962C8B-B14F-4D97-AF65-F5344CB8AC3E}">
        <p14:creationId xmlns:p14="http://schemas.microsoft.com/office/powerpoint/2010/main" val="223363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1" y="133351"/>
            <a:ext cx="4343400" cy="2991516"/>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1210" y="1428750"/>
            <a:ext cx="4890389" cy="3667792"/>
          </a:xfrm>
          <a:prstGeom prst="rect">
            <a:avLst/>
          </a:prstGeom>
        </p:spPr>
      </p:pic>
      <p:sp>
        <p:nvSpPr>
          <p:cNvPr id="5" name="TextBox 4"/>
          <p:cNvSpPr txBox="1"/>
          <p:nvPr/>
        </p:nvSpPr>
        <p:spPr>
          <a:xfrm>
            <a:off x="5410200" y="1090196"/>
            <a:ext cx="3594189" cy="338554"/>
          </a:xfrm>
          <a:prstGeom prst="rect">
            <a:avLst/>
          </a:prstGeom>
          <a:noFill/>
        </p:spPr>
        <p:txBody>
          <a:bodyPr wrap="none" rtlCol="0">
            <a:spAutoFit/>
          </a:bodyPr>
          <a:lstStyle/>
          <a:p>
            <a:r>
              <a:rPr lang="en-US" sz="1600" b="1" dirty="0">
                <a:solidFill>
                  <a:schemeClr val="bg1"/>
                </a:solidFill>
              </a:rPr>
              <a:t>Hopper dredge unloading sand to beach</a:t>
            </a:r>
          </a:p>
        </p:txBody>
      </p:sp>
      <p:cxnSp>
        <p:nvCxnSpPr>
          <p:cNvPr id="7" name="Straight Connector 6"/>
          <p:cNvCxnSpPr/>
          <p:nvPr/>
        </p:nvCxnSpPr>
        <p:spPr>
          <a:xfrm>
            <a:off x="4648200" y="2647950"/>
            <a:ext cx="2971800" cy="0"/>
          </a:xfrm>
          <a:prstGeom prst="line">
            <a:avLst/>
          </a:prstGeom>
          <a:ln w="22225">
            <a:solidFill>
              <a:srgbClr val="FFFF00"/>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086600" y="2724150"/>
            <a:ext cx="838200" cy="400717"/>
          </a:xfrm>
          <a:prstGeom prst="line">
            <a:avLst/>
          </a:prstGeom>
          <a:ln w="22225">
            <a:solidFill>
              <a:srgbClr val="FFFF00"/>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35867" y="2190750"/>
            <a:ext cx="1074333" cy="261610"/>
          </a:xfrm>
          <a:prstGeom prst="rect">
            <a:avLst/>
          </a:prstGeom>
          <a:noFill/>
        </p:spPr>
        <p:txBody>
          <a:bodyPr wrap="none" rtlCol="0">
            <a:spAutoFit/>
          </a:bodyPr>
          <a:lstStyle/>
          <a:p>
            <a:r>
              <a:rPr lang="en-US" sz="1050" b="1" dirty="0"/>
              <a:t>Hopper Dredge</a:t>
            </a:r>
          </a:p>
        </p:txBody>
      </p:sp>
      <p:sp>
        <p:nvSpPr>
          <p:cNvPr id="16" name="TextBox 15"/>
          <p:cNvSpPr txBox="1"/>
          <p:nvPr/>
        </p:nvSpPr>
        <p:spPr>
          <a:xfrm>
            <a:off x="5712975" y="2427654"/>
            <a:ext cx="1082348" cy="253916"/>
          </a:xfrm>
          <a:prstGeom prst="rect">
            <a:avLst/>
          </a:prstGeom>
          <a:noFill/>
        </p:spPr>
        <p:txBody>
          <a:bodyPr wrap="none" rtlCol="0">
            <a:spAutoFit/>
          </a:bodyPr>
          <a:lstStyle/>
          <a:p>
            <a:r>
              <a:rPr lang="en-US" sz="1050" b="1" dirty="0"/>
              <a:t>Submerged Line</a:t>
            </a:r>
          </a:p>
        </p:txBody>
      </p:sp>
      <p:sp>
        <p:nvSpPr>
          <p:cNvPr id="17" name="TextBox 16"/>
          <p:cNvSpPr txBox="1"/>
          <p:nvPr/>
        </p:nvSpPr>
        <p:spPr>
          <a:xfrm rot="19791531">
            <a:off x="7326910" y="2797550"/>
            <a:ext cx="769763" cy="253916"/>
          </a:xfrm>
          <a:prstGeom prst="rect">
            <a:avLst/>
          </a:prstGeom>
          <a:noFill/>
        </p:spPr>
        <p:txBody>
          <a:bodyPr wrap="none" rtlCol="0">
            <a:spAutoFit/>
          </a:bodyPr>
          <a:lstStyle/>
          <a:p>
            <a:r>
              <a:rPr lang="en-US" sz="1050" b="1" dirty="0"/>
              <a:t>Shore Line</a:t>
            </a:r>
          </a:p>
        </p:txBody>
      </p:sp>
      <p:sp>
        <p:nvSpPr>
          <p:cNvPr id="18" name="TextBox 17"/>
          <p:cNvSpPr txBox="1"/>
          <p:nvPr/>
        </p:nvSpPr>
        <p:spPr>
          <a:xfrm>
            <a:off x="7772400" y="4197392"/>
            <a:ext cx="731290" cy="253916"/>
          </a:xfrm>
          <a:prstGeom prst="rect">
            <a:avLst/>
          </a:prstGeom>
          <a:noFill/>
        </p:spPr>
        <p:txBody>
          <a:bodyPr wrap="none" rtlCol="0">
            <a:spAutoFit/>
          </a:bodyPr>
          <a:lstStyle/>
          <a:p>
            <a:r>
              <a:rPr lang="en-US" sz="1050" b="1" dirty="0"/>
              <a:t>Discharge</a:t>
            </a:r>
          </a:p>
        </p:txBody>
      </p:sp>
      <p:cxnSp>
        <p:nvCxnSpPr>
          <p:cNvPr id="20" name="Straight Arrow Connector 19"/>
          <p:cNvCxnSpPr/>
          <p:nvPr/>
        </p:nvCxnSpPr>
        <p:spPr>
          <a:xfrm flipH="1" flipV="1">
            <a:off x="7086600" y="3333750"/>
            <a:ext cx="685800" cy="990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2401" y="3131659"/>
            <a:ext cx="3791359" cy="338554"/>
          </a:xfrm>
          <a:prstGeom prst="rect">
            <a:avLst/>
          </a:prstGeom>
          <a:noFill/>
        </p:spPr>
        <p:txBody>
          <a:bodyPr wrap="none" rtlCol="0">
            <a:spAutoFit/>
          </a:bodyPr>
          <a:lstStyle/>
          <a:p>
            <a:r>
              <a:rPr lang="en-US" sz="1600" b="1" dirty="0">
                <a:solidFill>
                  <a:schemeClr val="bg1"/>
                </a:solidFill>
              </a:rPr>
              <a:t>Hopper dredge loading sand from seafloor</a:t>
            </a:r>
          </a:p>
        </p:txBody>
      </p:sp>
      <p:sp>
        <p:nvSpPr>
          <p:cNvPr id="19" name="Rectangle 18"/>
          <p:cNvSpPr/>
          <p:nvPr/>
        </p:nvSpPr>
        <p:spPr>
          <a:xfrm>
            <a:off x="5238013" y="133351"/>
            <a:ext cx="3697174" cy="461665"/>
          </a:xfrm>
          <a:prstGeom prst="rect">
            <a:avLst/>
          </a:prstGeom>
        </p:spPr>
        <p:txBody>
          <a:bodyPr wrap="square">
            <a:spAutoFit/>
          </a:bodyPr>
          <a:lstStyle/>
          <a:p>
            <a:pPr algn="ctr"/>
            <a:r>
              <a:rPr lang="en-US" sz="2400" b="1" dirty="0">
                <a:solidFill>
                  <a:schemeClr val="bg1"/>
                </a:solidFill>
                <a:effectLst>
                  <a:outerShdw blurRad="38100" dist="38100" dir="2700000" algn="tl">
                    <a:srgbClr val="000000">
                      <a:alpha val="43137"/>
                    </a:srgbClr>
                  </a:outerShdw>
                </a:effectLst>
              </a:rPr>
              <a:t>HOPPER DREDGE</a:t>
            </a:r>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336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5" name="object 5"/>
          <p:cNvSpPr txBox="1">
            <a:spLocks/>
          </p:cNvSpPr>
          <p:nvPr/>
        </p:nvSpPr>
        <p:spPr>
          <a:xfrm>
            <a:off x="810260" y="-16430"/>
            <a:ext cx="7523480" cy="696595"/>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Northern Project Limit</a:t>
            </a:r>
            <a:endParaRPr lang="en-US" dirty="0">
              <a:solidFill>
                <a:srgbClr val="3D6682"/>
              </a:solidFill>
              <a:latin typeface="Century Gothic"/>
              <a:cs typeface="Century Gothic"/>
            </a:endParaRPr>
          </a:p>
        </p:txBody>
      </p:sp>
      <p:pic>
        <p:nvPicPr>
          <p:cNvPr id="2" name="Picture 1"/>
          <p:cNvPicPr>
            <a:picLocks noChangeAspect="1"/>
          </p:cNvPicPr>
          <p:nvPr/>
        </p:nvPicPr>
        <p:blipFill>
          <a:blip r:embed="rId3">
            <a:lum bright="-20000" contrast="20000"/>
          </a:blip>
          <a:stretch>
            <a:fillRect/>
          </a:stretch>
        </p:blipFill>
        <p:spPr>
          <a:xfrm>
            <a:off x="66502" y="788200"/>
            <a:ext cx="9019309" cy="4247266"/>
          </a:xfrm>
          <a:prstGeom prst="rect">
            <a:avLst/>
          </a:prstGeom>
          <a:ln w="19050">
            <a:solidFill>
              <a:schemeClr val="tx1"/>
            </a:solidFill>
          </a:ln>
        </p:spPr>
      </p:pic>
    </p:spTree>
    <p:extLst>
      <p:ext uri="{BB962C8B-B14F-4D97-AF65-F5344CB8AC3E}">
        <p14:creationId xmlns:p14="http://schemas.microsoft.com/office/powerpoint/2010/main" val="308283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5" name="object 5"/>
          <p:cNvSpPr txBox="1">
            <a:spLocks/>
          </p:cNvSpPr>
          <p:nvPr/>
        </p:nvSpPr>
        <p:spPr>
          <a:xfrm>
            <a:off x="810260" y="-65708"/>
            <a:ext cx="7523480" cy="696595"/>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Southern Project Limit</a:t>
            </a:r>
            <a:endParaRPr lang="en-US" dirty="0">
              <a:solidFill>
                <a:srgbClr val="3D6682"/>
              </a:solidFill>
              <a:latin typeface="Century Gothic"/>
              <a:cs typeface="Century Gothic"/>
            </a:endParaRPr>
          </a:p>
        </p:txBody>
      </p:sp>
      <p:pic>
        <p:nvPicPr>
          <p:cNvPr id="3" name="Picture 2"/>
          <p:cNvPicPr>
            <a:picLocks noChangeAspect="1"/>
          </p:cNvPicPr>
          <p:nvPr/>
        </p:nvPicPr>
        <p:blipFill rotWithShape="1">
          <a:blip r:embed="rId3" cstate="screen">
            <a:lum bright="-20000" contrast="20000"/>
            <a:extLst>
              <a:ext uri="{28A0092B-C50C-407E-A947-70E740481C1C}">
                <a14:useLocalDpi xmlns:a14="http://schemas.microsoft.com/office/drawing/2010/main"/>
              </a:ext>
            </a:extLst>
          </a:blip>
          <a:srcRect t="1883" r="6223" b="1105"/>
          <a:stretch/>
        </p:blipFill>
        <p:spPr>
          <a:xfrm>
            <a:off x="124691" y="680165"/>
            <a:ext cx="8911244" cy="4414058"/>
          </a:xfrm>
          <a:prstGeom prst="rect">
            <a:avLst/>
          </a:prstGeom>
          <a:ln w="19050">
            <a:solidFill>
              <a:schemeClr val="tx1"/>
            </a:solidFill>
          </a:ln>
        </p:spPr>
      </p:pic>
    </p:spTree>
    <p:extLst>
      <p:ext uri="{BB962C8B-B14F-4D97-AF65-F5344CB8AC3E}">
        <p14:creationId xmlns:p14="http://schemas.microsoft.com/office/powerpoint/2010/main" val="3565403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5" name="object 5"/>
          <p:cNvSpPr txBox="1">
            <a:spLocks/>
          </p:cNvSpPr>
          <p:nvPr/>
        </p:nvSpPr>
        <p:spPr>
          <a:xfrm>
            <a:off x="810260" y="-65708"/>
            <a:ext cx="7523480" cy="696595"/>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Dune Vegetation</a:t>
            </a:r>
            <a:endParaRPr lang="en-US" dirty="0">
              <a:solidFill>
                <a:srgbClr val="3D6682"/>
              </a:solidFill>
              <a:latin typeface="Century Gothic"/>
              <a:cs typeface="Century Gothic"/>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221" t="5079" r="2137" b="1012"/>
          <a:stretch/>
        </p:blipFill>
        <p:spPr>
          <a:xfrm>
            <a:off x="1086953" y="974221"/>
            <a:ext cx="7246787" cy="4018407"/>
          </a:xfrm>
          <a:prstGeom prst="rect">
            <a:avLst/>
          </a:prstGeom>
          <a:ln w="19050">
            <a:solidFill>
              <a:schemeClr val="tx1"/>
            </a:solidFill>
          </a:ln>
        </p:spPr>
      </p:pic>
      <p:pic>
        <p:nvPicPr>
          <p:cNvPr id="4" name="Picture 3"/>
          <p:cNvPicPr>
            <a:picLocks noChangeAspect="1"/>
          </p:cNvPicPr>
          <p:nvPr/>
        </p:nvPicPr>
        <p:blipFill rotWithShape="1">
          <a:blip r:embed="rId4" cstate="screen">
            <a:lum bright="-20000" contrast="40000"/>
            <a:extLst>
              <a:ext uri="{28A0092B-C50C-407E-A947-70E740481C1C}">
                <a14:useLocalDpi xmlns:a14="http://schemas.microsoft.com/office/drawing/2010/main"/>
              </a:ext>
            </a:extLst>
          </a:blip>
          <a:srcRect l="3253" t="2342" r="1194" b="2256"/>
          <a:stretch/>
        </p:blipFill>
        <p:spPr>
          <a:xfrm>
            <a:off x="6409344" y="739325"/>
            <a:ext cx="2674834" cy="1313808"/>
          </a:xfrm>
          <a:prstGeom prst="rect">
            <a:avLst/>
          </a:prstGeom>
          <a:ln w="19050">
            <a:solidFill>
              <a:schemeClr val="tx1"/>
            </a:solidFill>
          </a:ln>
        </p:spPr>
      </p:pic>
    </p:spTree>
    <p:extLst>
      <p:ext uri="{BB962C8B-B14F-4D97-AF65-F5344CB8AC3E}">
        <p14:creationId xmlns:p14="http://schemas.microsoft.com/office/powerpoint/2010/main" val="198080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5143500"/>
          </a:xfrm>
          <a:prstGeom prst="rect">
            <a:avLst/>
          </a:prstGeom>
        </p:spPr>
      </p:pic>
      <p:sp>
        <p:nvSpPr>
          <p:cNvPr id="5" name="object 5"/>
          <p:cNvSpPr txBox="1">
            <a:spLocks/>
          </p:cNvSpPr>
          <p:nvPr/>
        </p:nvSpPr>
        <p:spPr>
          <a:xfrm>
            <a:off x="405130" y="-47699"/>
            <a:ext cx="8333740" cy="689932"/>
          </a:xfrm>
          <a:prstGeom prst="rect">
            <a:avLst/>
          </a:prstGeom>
        </p:spPr>
        <p:txBody>
          <a:bodyPr vert="horz" wrap="square" lIns="0" tIns="12700" rIns="0" bIns="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2700">
              <a:spcBef>
                <a:spcPts val="100"/>
              </a:spcBef>
            </a:pPr>
            <a:r>
              <a:rPr lang="en-US" spc="-5" dirty="0">
                <a:solidFill>
                  <a:srgbClr val="3D6682"/>
                </a:solidFill>
                <a:latin typeface="Century Gothic"/>
                <a:cs typeface="Century Gothic"/>
              </a:rPr>
              <a:t>Contractor Staging &amp; Access</a:t>
            </a:r>
            <a:endParaRPr lang="en-US" dirty="0">
              <a:solidFill>
                <a:srgbClr val="3D6682"/>
              </a:solidFill>
              <a:latin typeface="Century Gothic"/>
              <a:cs typeface="Century Gothic"/>
            </a:endParaRPr>
          </a:p>
        </p:txBody>
      </p:sp>
      <p:pic>
        <p:nvPicPr>
          <p:cNvPr id="3" name="Picture 2"/>
          <p:cNvPicPr>
            <a:picLocks noChangeAspect="1"/>
          </p:cNvPicPr>
          <p:nvPr/>
        </p:nvPicPr>
        <p:blipFill rotWithShape="1">
          <a:blip r:embed="rId3" cstate="screen">
            <a:lum contrast="20000"/>
            <a:extLst>
              <a:ext uri="{28A0092B-C50C-407E-A947-70E740481C1C}">
                <a14:useLocalDpi xmlns:a14="http://schemas.microsoft.com/office/drawing/2010/main"/>
              </a:ext>
            </a:extLst>
          </a:blip>
          <a:srcRect r="5627" b="1507"/>
          <a:stretch/>
        </p:blipFill>
        <p:spPr>
          <a:xfrm>
            <a:off x="1155469" y="689934"/>
            <a:ext cx="6749935" cy="4405866"/>
          </a:xfrm>
          <a:prstGeom prst="rect">
            <a:avLst/>
          </a:prstGeom>
          <a:ln w="28575">
            <a:solidFill>
              <a:schemeClr val="tx1"/>
            </a:solidFill>
          </a:ln>
        </p:spPr>
      </p:pic>
    </p:spTree>
    <p:extLst>
      <p:ext uri="{BB962C8B-B14F-4D97-AF65-F5344CB8AC3E}">
        <p14:creationId xmlns:p14="http://schemas.microsoft.com/office/powerpoint/2010/main" val="334677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1657</Words>
  <Application>Microsoft Office PowerPoint</Application>
  <PresentationFormat>On-screen Show (16:9)</PresentationFormat>
  <Paragraphs>171</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G. Creed, P.E.</dc:creator>
  <cp:lastModifiedBy>Parker, Amanda D CIV USARMY CESAJ (US)</cp:lastModifiedBy>
  <cp:revision>79</cp:revision>
  <cp:lastPrinted>2019-06-17T16:53:43Z</cp:lastPrinted>
  <dcterms:created xsi:type="dcterms:W3CDTF">2019-05-31T12:23:12Z</dcterms:created>
  <dcterms:modified xsi:type="dcterms:W3CDTF">2019-09-23T15:03:04Z</dcterms:modified>
</cp:coreProperties>
</file>